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5.jpg" ContentType="image/jpg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2278" r:id="rId3"/>
    <p:sldId id="2268" r:id="rId4"/>
    <p:sldId id="2274" r:id="rId5"/>
    <p:sldId id="261" r:id="rId6"/>
    <p:sldId id="260" r:id="rId7"/>
    <p:sldId id="665" r:id="rId8"/>
    <p:sldId id="347" r:id="rId9"/>
    <p:sldId id="262" r:id="rId10"/>
    <p:sldId id="2273" r:id="rId11"/>
    <p:sldId id="2260" r:id="rId12"/>
    <p:sldId id="266" r:id="rId13"/>
    <p:sldId id="2270" r:id="rId14"/>
    <p:sldId id="2276" r:id="rId15"/>
    <p:sldId id="323" r:id="rId16"/>
    <p:sldId id="27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7CF"/>
    <a:srgbClr val="FF0104"/>
    <a:srgbClr val="9C0304"/>
    <a:srgbClr val="7F0001"/>
    <a:srgbClr val="5E0409"/>
    <a:srgbClr val="3A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705" autoAdjust="0"/>
    <p:restoredTop sz="85442"/>
  </p:normalViewPr>
  <p:slideViewPr>
    <p:cSldViewPr snapToGrid="0">
      <p:cViewPr varScale="1">
        <p:scale>
          <a:sx n="108" d="100"/>
          <a:sy n="108" d="100"/>
        </p:scale>
        <p:origin x="191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5" d="100"/>
        <a:sy n="9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</a:rPr>
              <a:t>Historical Disbursements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bg1"/>
              </a:solidFill>
              <a:latin typeface="Cambria" panose="02040503050406030204" pitchFamily="18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Guide Right - Kappa League</c:v>
                </c:pt>
              </c:strCache>
            </c:strRef>
          </c:tx>
          <c:spPr>
            <a:solidFill>
              <a:schemeClr val="tx1">
                <a:lumMod val="95000"/>
                <a:lumOff val="5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Sheet1!$B$2:$B$5</c:f>
              <c:numCache>
                <c:formatCode>_("$"* #,##0_);_("$"* \(#,##0\);_("$"* "-"??_);_(@_)</c:formatCode>
                <c:ptCount val="4"/>
                <c:pt idx="0">
                  <c:v>40000</c:v>
                </c:pt>
                <c:pt idx="1">
                  <c:v>50000</c:v>
                </c:pt>
                <c:pt idx="2">
                  <c:v>101800</c:v>
                </c:pt>
                <c:pt idx="3">
                  <c:v>166000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533-E14F-800F-3474825BDA3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Community Grants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Sheet1!$C$2:$C$5</c:f>
              <c:numCache>
                <c:formatCode>_("$"* #,##0_);_("$"* \(#,##0\);_("$"* "-"??_);_(@_)</c:formatCode>
                <c:ptCount val="4"/>
                <c:pt idx="0">
                  <c:v>35000</c:v>
                </c:pt>
                <c:pt idx="1">
                  <c:v>34000</c:v>
                </c:pt>
                <c:pt idx="2">
                  <c:v>63800</c:v>
                </c:pt>
                <c:pt idx="3">
                  <c:v>45000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533-E14F-800F-3474825BDA3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SKAEF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Sheet1!$D$2:$D$5</c:f>
              <c:numCache>
                <c:formatCode>_("$"* #,##0_);_("$"* \(#,##0\);_("$"* "-"??_);_(@_)</c:formatCode>
                <c:ptCount val="4"/>
                <c:pt idx="0">
                  <c:v>31800</c:v>
                </c:pt>
                <c:pt idx="1">
                  <c:v>30200</c:v>
                </c:pt>
                <c:pt idx="2">
                  <c:v>36400</c:v>
                </c:pt>
                <c:pt idx="3">
                  <c:v>41500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533-E14F-800F-3474825BDA35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iKare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Sheet1!$E$2:$E$5</c:f>
              <c:numCache>
                <c:formatCode>_("$"* #,##0_);_("$"* \(#,##0\);_("$"* "-"??_);_(@_)</c:formatCode>
                <c:ptCount val="4"/>
                <c:pt idx="0">
                  <c:v>15000</c:v>
                </c:pt>
                <c:pt idx="1">
                  <c:v>19879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533-E14F-800F-3474825BDA35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Scholarships </c:v>
                </c:pt>
              </c:strCache>
            </c:strRef>
          </c:tx>
          <c:spPr>
            <a:solidFill>
              <a:schemeClr val="accent6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Sheet1!$F$2:$F$5</c:f>
              <c:numCache>
                <c:formatCode>_("$"* #,##0_);_("$"* \(#,##0\);_("$"* "-"??_);_(@_)</c:formatCode>
                <c:ptCount val="4"/>
                <c:pt idx="0">
                  <c:v>68500</c:v>
                </c:pt>
                <c:pt idx="1">
                  <c:v>91500</c:v>
                </c:pt>
                <c:pt idx="2">
                  <c:v>99000</c:v>
                </c:pt>
                <c:pt idx="3">
                  <c:v>139500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533-E14F-800F-3474825BDA35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ULI Grants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Sheet1!$G$2:$G$5</c:f>
              <c:numCache>
                <c:formatCode>General</c:formatCode>
                <c:ptCount val="4"/>
                <c:pt idx="0" formatCode="_(&quot;$&quot;* #,##0_);_(&quot;$&quot;* \(#,##0\);_(&quot;$&quot;* &quot;-&quot;??_);_(@_)">
                  <c:v>0</c:v>
                </c:pt>
                <c:pt idx="2" formatCode="_(&quot;$&quot;* #,##0_);_(&quot;$&quot;* \(#,##0\);_(&quot;$&quot;* &quot;-&quot;??_);_(@_)">
                  <c:v>82000</c:v>
                </c:pt>
                <c:pt idx="3" formatCode="_(&quot;$&quot;* #,##0_);_(&quot;$&quot;* \(#,##0\);_(&quot;$&quot;* &quot;-&quot;??_);_(@_)">
                  <c:v>93000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533-E14F-800F-3474825BDA35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J5 Kappathon</c:v>
                </c:pt>
              </c:strCache>
            </c:strRef>
          </c:tx>
          <c:spPr>
            <a:solidFill>
              <a:srgbClr val="FF0000"/>
            </a:solidFill>
            <a:ln w="25400"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Sheet1!$H$2:$H$5</c:f>
              <c:numCache>
                <c:formatCode>General</c:formatCode>
                <c:ptCount val="4"/>
                <c:pt idx="3" formatCode="_(&quot;$&quot;* #,##0_);_(&quot;$&quot;* \(#,##0\);_(&quot;$&quot;* &quot;-&quot;??_);_(@_)">
                  <c:v>182000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533-E14F-800F-3474825BDA35}"/>
            </c:ext>
          </c:extLst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COVID-19 Relief</c:v>
                </c:pt>
              </c:strCache>
            </c:strRef>
          </c:tx>
          <c:spPr>
            <a:solidFill>
              <a:srgbClr val="FFF7CF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Sheet1!$I$2:$I$5</c:f>
              <c:numCache>
                <c:formatCode>General</c:formatCode>
                <c:ptCount val="4"/>
                <c:pt idx="0" formatCode="_(&quot;$&quot;* #,##0_);_(&quot;$&quot;* \(#,##0\);_(&quot;$&quot;* &quot;-&quot;??_);_(@_)">
                  <c:v>426000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533-E14F-800F-3474825BDA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54053856"/>
        <c:axId val="853652000"/>
      </c:barChart>
      <c:catAx>
        <c:axId val="854053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US"/>
          </a:p>
        </c:txPr>
        <c:crossAx val="853652000"/>
        <c:crosses val="autoZero"/>
        <c:auto val="1"/>
        <c:lblAlgn val="ctr"/>
        <c:lblOffset val="100"/>
        <c:noMultiLvlLbl val="0"/>
      </c:catAx>
      <c:valAx>
        <c:axId val="8536520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_);_(&quot;$&quot;* \(#,##0\);_(&quot;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US"/>
          </a:p>
        </c:txPr>
        <c:crossAx val="8540538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6760097048613762E-2"/>
          <c:y val="0.81213866805249335"/>
          <c:w val="0.97323990295138618"/>
          <c:h val="0.1529003350824104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Cambria" panose="02040503050406030204" pitchFamily="18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0.61654</cdr:x>
      <cdr:y>0.3684</cdr:y>
    </cdr:from>
    <cdr:to>
      <cdr:x>0.70402</cdr:x>
      <cdr:y>0.43764</cdr:y>
    </cdr:to>
    <cdr:sp macro="" textlink="">
      <cdr:nvSpPr>
        <cdr:cNvPr id="2" name="TextBox 6">
          <a:extLst xmlns:a="http://schemas.openxmlformats.org/drawingml/2006/main">
            <a:ext uri="{FF2B5EF4-FFF2-40B4-BE49-F238E27FC236}">
              <a16:creationId xmlns:a16="http://schemas.microsoft.com/office/drawing/2014/main" id="{05372A82-51BA-CA18-BFA7-B7D3957F8F26}"/>
            </a:ext>
          </a:extLst>
        </cdr:cNvPr>
        <cdr:cNvSpPr txBox="1"/>
      </cdr:nvSpPr>
      <cdr:spPr>
        <a:xfrm xmlns:a="http://schemas.openxmlformats.org/drawingml/2006/main">
          <a:off x="6600842" y="1965046"/>
          <a:ext cx="936584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id-ID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b="1" dirty="0">
              <a:latin typeface="Cambria" panose="02040503050406030204" pitchFamily="18" charset="0"/>
            </a:rPr>
            <a:t>$383K</a:t>
          </a:r>
        </a:p>
      </cdr:txBody>
    </cdr:sp>
  </cdr:relSizeAnchor>
  <cdr:relSizeAnchor xmlns:cdr="http://schemas.openxmlformats.org/drawingml/2006/chartDrawing">
    <cdr:from>
      <cdr:x>0.83386</cdr:x>
      <cdr:y>0.13444</cdr:y>
    </cdr:from>
    <cdr:to>
      <cdr:x>0.92134</cdr:x>
      <cdr:y>0.20368</cdr:y>
    </cdr:to>
    <cdr:sp macro="" textlink="">
      <cdr:nvSpPr>
        <cdr:cNvPr id="3" name="TextBox 6">
          <a:extLst xmlns:a="http://schemas.openxmlformats.org/drawingml/2006/main">
            <a:ext uri="{FF2B5EF4-FFF2-40B4-BE49-F238E27FC236}">
              <a16:creationId xmlns:a16="http://schemas.microsoft.com/office/drawing/2014/main" id="{05372A82-51BA-CA18-BFA7-B7D3957F8F26}"/>
            </a:ext>
          </a:extLst>
        </cdr:cNvPr>
        <cdr:cNvSpPr txBox="1"/>
      </cdr:nvSpPr>
      <cdr:spPr>
        <a:xfrm xmlns:a="http://schemas.openxmlformats.org/drawingml/2006/main">
          <a:off x="8927528" y="717103"/>
          <a:ext cx="936584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id-ID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b="1" dirty="0">
              <a:solidFill>
                <a:schemeClr val="tx1"/>
              </a:solidFill>
              <a:latin typeface="Cambria" panose="02040503050406030204" pitchFamily="18" charset="0"/>
            </a:rPr>
            <a:t>$667K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F3E4C7-C35B-1040-B426-E6736E32EC2E}" type="datetimeFigureOut">
              <a:rPr lang="en-US" smtClean="0"/>
              <a:t>2/17/25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D2892A-3E03-A246-B804-641E11EA4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9849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BOARD DIRECTOR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3620EF-144F-4D57-9CBB-E7BFCB940868}" type="slidenum">
              <a:rPr lang="id-ID" smtClean="0"/>
              <a:t>3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7565366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FOUNDATION DIRECTOR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D2892A-3E03-A246-B804-641E11EA40F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9852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Board Director</a:t>
            </a:r>
          </a:p>
          <a:p>
            <a:r>
              <a:rPr lang="en-US" dirty="0"/>
              <a:t>Registration for the Celebration of Achievement is not open at </a:t>
            </a:r>
            <a:r>
              <a:rPr lang="en-US" dirty="0" err="1"/>
              <a:t>thekappafoundation.org</a:t>
            </a:r>
            <a:r>
              <a:rPr lang="en-US" dirty="0"/>
              <a:t>. Tickets and sponsorships are available for individuals, Chapters, and Provinces.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3620EF-144F-4D57-9CBB-E7BFCB940868}" type="slidenum">
              <a:rPr lang="id-ID" smtClean="0"/>
              <a:t>13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40028455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BOARD DIRECTOR</a:t>
            </a:r>
          </a:p>
          <a:p>
            <a:r>
              <a:rPr lang="en-US" dirty="0"/>
              <a:t>QR Code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D2892A-3E03-A246-B804-641E11EA40F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881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BOARD DIRECTOR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D2892A-3E03-A246-B804-641E11EA40F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4617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BOTH BOARD DIRECTOR &amp; FOUNDATION DIRECTOR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D2892A-3E03-A246-B804-641E11EA40F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6150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BOARD DIRECTOR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008171-C0EE-1641-B8E4-97E449D390A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9874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BOARD DIRECTOR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008171-C0EE-1641-B8E4-97E449D390A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5244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BOARD DIRECTOR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D2892A-3E03-A246-B804-641E11EA40F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7206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BOARD DIRECTOR</a:t>
            </a:r>
          </a:p>
          <a:p>
            <a:pPr marL="342900" indent="-34290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3620EF-144F-4D57-9CBB-E7BFCB940868}" type="slidenum">
              <a:rPr lang="id-ID" smtClean="0"/>
              <a:t>7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9658414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BOARD DIRECTOR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D2892A-3E03-A246-B804-641E11EA40F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674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BOARD DIRECTOR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D2892A-3E03-A246-B804-641E11EA40F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2087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BOARD DIRECTOR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D2892A-3E03-A246-B804-641E11EA40F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3772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BOARD DIRECTOR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D2892A-3E03-A246-B804-641E11EA40F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5007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0378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89FD861-C6FB-46D5-A732-FEEAAE2791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875330" y="-1"/>
            <a:ext cx="6497620" cy="6680219"/>
          </a:xfrm>
          <a:custGeom>
            <a:avLst/>
            <a:gdLst>
              <a:gd name="connsiteX0" fmla="*/ 2202563 w 6497620"/>
              <a:gd name="connsiteY0" fmla="*/ 0 h 6680219"/>
              <a:gd name="connsiteX1" fmla="*/ 6497620 w 6497620"/>
              <a:gd name="connsiteY1" fmla="*/ 0 h 6680219"/>
              <a:gd name="connsiteX2" fmla="*/ 4295057 w 6497620"/>
              <a:gd name="connsiteY2" fmla="*/ 6680219 h 6680219"/>
              <a:gd name="connsiteX3" fmla="*/ 0 w 6497620"/>
              <a:gd name="connsiteY3" fmla="*/ 6680219 h 6680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97620" h="6680219">
                <a:moveTo>
                  <a:pt x="2202563" y="0"/>
                </a:moveTo>
                <a:lnTo>
                  <a:pt x="6497620" y="0"/>
                </a:lnTo>
                <a:lnTo>
                  <a:pt x="4295057" y="6680219"/>
                </a:lnTo>
                <a:lnTo>
                  <a:pt x="0" y="668021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46717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83B6873-FBC8-48DD-A405-F051CBB9818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057400"/>
            <a:ext cx="12192000" cy="3812661"/>
          </a:xfrm>
          <a:custGeom>
            <a:avLst/>
            <a:gdLst>
              <a:gd name="connsiteX0" fmla="*/ 0 w 12192000"/>
              <a:gd name="connsiteY0" fmla="*/ 0 h 3812661"/>
              <a:gd name="connsiteX1" fmla="*/ 12192000 w 12192000"/>
              <a:gd name="connsiteY1" fmla="*/ 0 h 3812661"/>
              <a:gd name="connsiteX2" fmla="*/ 12192000 w 12192000"/>
              <a:gd name="connsiteY2" fmla="*/ 3812661 h 3812661"/>
              <a:gd name="connsiteX3" fmla="*/ 0 w 12192000"/>
              <a:gd name="connsiteY3" fmla="*/ 3812661 h 3812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812661">
                <a:moveTo>
                  <a:pt x="0" y="0"/>
                </a:moveTo>
                <a:lnTo>
                  <a:pt x="12192000" y="0"/>
                </a:lnTo>
                <a:lnTo>
                  <a:pt x="12192000" y="3812661"/>
                </a:lnTo>
                <a:lnTo>
                  <a:pt x="0" y="381266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040458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73B9E8A-2DE6-49DE-8F56-10F9631846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95550" y="3120474"/>
            <a:ext cx="3464670" cy="2370456"/>
          </a:xfrm>
          <a:custGeom>
            <a:avLst/>
            <a:gdLst>
              <a:gd name="connsiteX0" fmla="*/ 872636 w 3464670"/>
              <a:gd name="connsiteY0" fmla="*/ 0 h 2370456"/>
              <a:gd name="connsiteX1" fmla="*/ 3464670 w 3464670"/>
              <a:gd name="connsiteY1" fmla="*/ 0 h 2370456"/>
              <a:gd name="connsiteX2" fmla="*/ 2592034 w 3464670"/>
              <a:gd name="connsiteY2" fmla="*/ 2370456 h 2370456"/>
              <a:gd name="connsiteX3" fmla="*/ 0 w 3464670"/>
              <a:gd name="connsiteY3" fmla="*/ 2370456 h 2370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4670" h="2370456">
                <a:moveTo>
                  <a:pt x="872636" y="0"/>
                </a:moveTo>
                <a:lnTo>
                  <a:pt x="3464670" y="0"/>
                </a:lnTo>
                <a:lnTo>
                  <a:pt x="2592034" y="2370456"/>
                </a:lnTo>
                <a:lnTo>
                  <a:pt x="0" y="237045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09079FCE-89D7-42AB-BBE4-6D5638A8F03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74765" y="3120475"/>
            <a:ext cx="3464670" cy="2370456"/>
          </a:xfrm>
          <a:custGeom>
            <a:avLst/>
            <a:gdLst>
              <a:gd name="connsiteX0" fmla="*/ 872636 w 3464670"/>
              <a:gd name="connsiteY0" fmla="*/ 0 h 2370456"/>
              <a:gd name="connsiteX1" fmla="*/ 3464670 w 3464670"/>
              <a:gd name="connsiteY1" fmla="*/ 0 h 2370456"/>
              <a:gd name="connsiteX2" fmla="*/ 2592034 w 3464670"/>
              <a:gd name="connsiteY2" fmla="*/ 2370456 h 2370456"/>
              <a:gd name="connsiteX3" fmla="*/ 0 w 3464670"/>
              <a:gd name="connsiteY3" fmla="*/ 2370456 h 2370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4670" h="2370456">
                <a:moveTo>
                  <a:pt x="872636" y="0"/>
                </a:moveTo>
                <a:lnTo>
                  <a:pt x="3464670" y="0"/>
                </a:lnTo>
                <a:lnTo>
                  <a:pt x="2592034" y="2370456"/>
                </a:lnTo>
                <a:lnTo>
                  <a:pt x="0" y="237045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534203A0-2A7D-4131-B0F7-36B309DEA8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947804" y="3120474"/>
            <a:ext cx="3464670" cy="2370456"/>
          </a:xfrm>
          <a:custGeom>
            <a:avLst/>
            <a:gdLst>
              <a:gd name="connsiteX0" fmla="*/ 872636 w 3464670"/>
              <a:gd name="connsiteY0" fmla="*/ 0 h 2370456"/>
              <a:gd name="connsiteX1" fmla="*/ 3464670 w 3464670"/>
              <a:gd name="connsiteY1" fmla="*/ 0 h 2370456"/>
              <a:gd name="connsiteX2" fmla="*/ 2592034 w 3464670"/>
              <a:gd name="connsiteY2" fmla="*/ 2370456 h 2370456"/>
              <a:gd name="connsiteX3" fmla="*/ 0 w 3464670"/>
              <a:gd name="connsiteY3" fmla="*/ 2370456 h 2370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4670" h="2370456">
                <a:moveTo>
                  <a:pt x="872636" y="0"/>
                </a:moveTo>
                <a:lnTo>
                  <a:pt x="3464670" y="0"/>
                </a:lnTo>
                <a:lnTo>
                  <a:pt x="2592034" y="2370456"/>
                </a:lnTo>
                <a:lnTo>
                  <a:pt x="0" y="237045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081766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1BC8229-893D-4623-BE61-658F515A8A8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42950" y="2316622"/>
            <a:ext cx="1847850" cy="1276350"/>
          </a:xfrm>
          <a:custGeom>
            <a:avLst/>
            <a:gdLst>
              <a:gd name="connsiteX0" fmla="*/ 319088 w 1847850"/>
              <a:gd name="connsiteY0" fmla="*/ 0 h 1276350"/>
              <a:gd name="connsiteX1" fmla="*/ 1847850 w 1847850"/>
              <a:gd name="connsiteY1" fmla="*/ 0 h 1276350"/>
              <a:gd name="connsiteX2" fmla="*/ 1528763 w 1847850"/>
              <a:gd name="connsiteY2" fmla="*/ 1276350 h 1276350"/>
              <a:gd name="connsiteX3" fmla="*/ 0 w 1847850"/>
              <a:gd name="connsiteY3" fmla="*/ 1276350 h 1276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7850" h="1276350">
                <a:moveTo>
                  <a:pt x="319088" y="0"/>
                </a:moveTo>
                <a:lnTo>
                  <a:pt x="1847850" y="0"/>
                </a:lnTo>
                <a:lnTo>
                  <a:pt x="1528763" y="1276350"/>
                </a:lnTo>
                <a:lnTo>
                  <a:pt x="0" y="12763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B264DF2-ED96-49E7-BE06-19A3FCEB7C0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582149" y="4393072"/>
            <a:ext cx="1847850" cy="1276350"/>
          </a:xfrm>
          <a:custGeom>
            <a:avLst/>
            <a:gdLst>
              <a:gd name="connsiteX0" fmla="*/ 319088 w 1847850"/>
              <a:gd name="connsiteY0" fmla="*/ 0 h 1276350"/>
              <a:gd name="connsiteX1" fmla="*/ 1847850 w 1847850"/>
              <a:gd name="connsiteY1" fmla="*/ 0 h 1276350"/>
              <a:gd name="connsiteX2" fmla="*/ 1528763 w 1847850"/>
              <a:gd name="connsiteY2" fmla="*/ 1276350 h 1276350"/>
              <a:gd name="connsiteX3" fmla="*/ 0 w 1847850"/>
              <a:gd name="connsiteY3" fmla="*/ 1276350 h 1276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7850" h="1276350">
                <a:moveTo>
                  <a:pt x="319088" y="0"/>
                </a:moveTo>
                <a:lnTo>
                  <a:pt x="1847850" y="0"/>
                </a:lnTo>
                <a:lnTo>
                  <a:pt x="1528763" y="1276350"/>
                </a:lnTo>
                <a:lnTo>
                  <a:pt x="0" y="12763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53701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31298" cy="6860721"/>
          </a:xfrm>
          <a:custGeom>
            <a:avLst/>
            <a:gdLst>
              <a:gd name="connsiteX0" fmla="*/ 0 w 9131298"/>
              <a:gd name="connsiteY0" fmla="*/ 0 h 6860721"/>
              <a:gd name="connsiteX1" fmla="*/ 2252259 w 9131298"/>
              <a:gd name="connsiteY1" fmla="*/ 0 h 6860721"/>
              <a:gd name="connsiteX2" fmla="*/ 9131298 w 9131298"/>
              <a:gd name="connsiteY2" fmla="*/ 6860721 h 6860721"/>
              <a:gd name="connsiteX3" fmla="*/ 1373588 w 9131298"/>
              <a:gd name="connsiteY3" fmla="*/ 6860721 h 6860721"/>
              <a:gd name="connsiteX4" fmla="*/ 0 w 9131298"/>
              <a:gd name="connsiteY4" fmla="*/ 5490791 h 6860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31298" h="6860721">
                <a:moveTo>
                  <a:pt x="0" y="0"/>
                </a:moveTo>
                <a:lnTo>
                  <a:pt x="2252259" y="0"/>
                </a:lnTo>
                <a:lnTo>
                  <a:pt x="9131298" y="6860721"/>
                </a:lnTo>
                <a:lnTo>
                  <a:pt x="1373588" y="6860721"/>
                </a:lnTo>
                <a:lnTo>
                  <a:pt x="0" y="549079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897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11A11FC2-922D-4CED-9800-9CCFAA42272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3"/>
            <a:ext cx="4374974" cy="4876797"/>
          </a:xfrm>
          <a:custGeom>
            <a:avLst/>
            <a:gdLst>
              <a:gd name="connsiteX0" fmla="*/ 0 w 4203290"/>
              <a:gd name="connsiteY0" fmla="*/ 0 h 6858000"/>
              <a:gd name="connsiteX1" fmla="*/ 4203290 w 4203290"/>
              <a:gd name="connsiteY1" fmla="*/ 0 h 6858000"/>
              <a:gd name="connsiteX2" fmla="*/ 4203290 w 4203290"/>
              <a:gd name="connsiteY2" fmla="*/ 6858000 h 6858000"/>
              <a:gd name="connsiteX3" fmla="*/ 0 w 420329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3290" h="6858000">
                <a:moveTo>
                  <a:pt x="0" y="0"/>
                </a:moveTo>
                <a:lnTo>
                  <a:pt x="4203290" y="0"/>
                </a:lnTo>
                <a:lnTo>
                  <a:pt x="420329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40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9678594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0484F8D-7A7B-4680-BBEC-B3C54E560D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12192000" cy="2188531"/>
          </a:xfrm>
          <a:custGeom>
            <a:avLst/>
            <a:gdLst>
              <a:gd name="connsiteX0" fmla="*/ 0 w 12192000"/>
              <a:gd name="connsiteY0" fmla="*/ 0 h 2188531"/>
              <a:gd name="connsiteX1" fmla="*/ 12192000 w 12192000"/>
              <a:gd name="connsiteY1" fmla="*/ 0 h 2188531"/>
              <a:gd name="connsiteX2" fmla="*/ 12192000 w 12192000"/>
              <a:gd name="connsiteY2" fmla="*/ 2188531 h 2188531"/>
              <a:gd name="connsiteX3" fmla="*/ 0 w 12192000"/>
              <a:gd name="connsiteY3" fmla="*/ 2188531 h 2188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188531">
                <a:moveTo>
                  <a:pt x="0" y="0"/>
                </a:moveTo>
                <a:lnTo>
                  <a:pt x="12192000" y="0"/>
                </a:lnTo>
                <a:lnTo>
                  <a:pt x="12192000" y="2188531"/>
                </a:lnTo>
                <a:lnTo>
                  <a:pt x="0" y="218853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452359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3C38F29-8B19-41AE-A8EE-53915C43E8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2400" y="-1"/>
            <a:ext cx="4429125" cy="3414713"/>
          </a:xfrm>
          <a:custGeom>
            <a:avLst/>
            <a:gdLst>
              <a:gd name="connsiteX0" fmla="*/ 1469453 w 4429125"/>
              <a:gd name="connsiteY0" fmla="*/ 0 h 3414713"/>
              <a:gd name="connsiteX1" fmla="*/ 4429125 w 4429125"/>
              <a:gd name="connsiteY1" fmla="*/ 0 h 3414713"/>
              <a:gd name="connsiteX2" fmla="*/ 2959672 w 4429125"/>
              <a:gd name="connsiteY2" fmla="*/ 3414713 h 3414713"/>
              <a:gd name="connsiteX3" fmla="*/ 0 w 4429125"/>
              <a:gd name="connsiteY3" fmla="*/ 3414713 h 3414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29125" h="3414713">
                <a:moveTo>
                  <a:pt x="1469453" y="0"/>
                </a:moveTo>
                <a:lnTo>
                  <a:pt x="4429125" y="0"/>
                </a:lnTo>
                <a:lnTo>
                  <a:pt x="2959672" y="3414713"/>
                </a:lnTo>
                <a:lnTo>
                  <a:pt x="0" y="34147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9F4C2F1C-A413-4FA0-8E40-5D0B6409AF6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657350" y="3414712"/>
            <a:ext cx="4429125" cy="3414713"/>
          </a:xfrm>
          <a:custGeom>
            <a:avLst/>
            <a:gdLst>
              <a:gd name="connsiteX0" fmla="*/ 1469453 w 4429125"/>
              <a:gd name="connsiteY0" fmla="*/ 0 h 3414713"/>
              <a:gd name="connsiteX1" fmla="*/ 4429125 w 4429125"/>
              <a:gd name="connsiteY1" fmla="*/ 0 h 3414713"/>
              <a:gd name="connsiteX2" fmla="*/ 2959672 w 4429125"/>
              <a:gd name="connsiteY2" fmla="*/ 3414713 h 3414713"/>
              <a:gd name="connsiteX3" fmla="*/ 0 w 4429125"/>
              <a:gd name="connsiteY3" fmla="*/ 3414713 h 3414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29125" h="3414713">
                <a:moveTo>
                  <a:pt x="1469453" y="0"/>
                </a:moveTo>
                <a:lnTo>
                  <a:pt x="4429125" y="0"/>
                </a:lnTo>
                <a:lnTo>
                  <a:pt x="2959672" y="3414713"/>
                </a:lnTo>
                <a:lnTo>
                  <a:pt x="0" y="34147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007BA69-A97F-4BC4-99DE-EAC2452EBAA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86475" y="-1"/>
            <a:ext cx="4429125" cy="3414713"/>
          </a:xfrm>
          <a:custGeom>
            <a:avLst/>
            <a:gdLst>
              <a:gd name="connsiteX0" fmla="*/ 1469453 w 4429125"/>
              <a:gd name="connsiteY0" fmla="*/ 0 h 3414713"/>
              <a:gd name="connsiteX1" fmla="*/ 4429125 w 4429125"/>
              <a:gd name="connsiteY1" fmla="*/ 0 h 3414713"/>
              <a:gd name="connsiteX2" fmla="*/ 2959672 w 4429125"/>
              <a:gd name="connsiteY2" fmla="*/ 3414713 h 3414713"/>
              <a:gd name="connsiteX3" fmla="*/ 0 w 4429125"/>
              <a:gd name="connsiteY3" fmla="*/ 3414713 h 3414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29125" h="3414713">
                <a:moveTo>
                  <a:pt x="1469453" y="0"/>
                </a:moveTo>
                <a:lnTo>
                  <a:pt x="4429125" y="0"/>
                </a:lnTo>
                <a:lnTo>
                  <a:pt x="2959672" y="3414713"/>
                </a:lnTo>
                <a:lnTo>
                  <a:pt x="0" y="34147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3EBAE074-765D-491D-95EA-5053818F6B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10475" y="3414712"/>
            <a:ext cx="4429125" cy="3414713"/>
          </a:xfrm>
          <a:custGeom>
            <a:avLst/>
            <a:gdLst>
              <a:gd name="connsiteX0" fmla="*/ 1469453 w 4429125"/>
              <a:gd name="connsiteY0" fmla="*/ 0 h 3414713"/>
              <a:gd name="connsiteX1" fmla="*/ 4429125 w 4429125"/>
              <a:gd name="connsiteY1" fmla="*/ 0 h 3414713"/>
              <a:gd name="connsiteX2" fmla="*/ 2959672 w 4429125"/>
              <a:gd name="connsiteY2" fmla="*/ 3414713 h 3414713"/>
              <a:gd name="connsiteX3" fmla="*/ 0 w 4429125"/>
              <a:gd name="connsiteY3" fmla="*/ 3414713 h 3414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29125" h="3414713">
                <a:moveTo>
                  <a:pt x="1469453" y="0"/>
                </a:moveTo>
                <a:lnTo>
                  <a:pt x="4429125" y="0"/>
                </a:lnTo>
                <a:lnTo>
                  <a:pt x="2959672" y="3414713"/>
                </a:lnTo>
                <a:lnTo>
                  <a:pt x="0" y="34147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1245294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259514" y="284165"/>
            <a:ext cx="5580063" cy="2001837"/>
          </a:xfrm>
          <a:prstGeom prst="rect">
            <a:avLst/>
          </a:prstGeom>
          <a:solidFill>
            <a:schemeClr val="bg1">
              <a:lumMod val="95000"/>
              <a:alpha val="46000"/>
            </a:schemeClr>
          </a:solidFill>
        </p:spPr>
        <p:txBody>
          <a:bodyPr wrap="square">
            <a:noAutofit/>
          </a:bodyPr>
          <a:lstStyle>
            <a:lvl1pPr>
              <a:defRPr lang="id-ID" sz="17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id-ID"/>
          </a:p>
        </p:txBody>
      </p:sp>
      <p:sp>
        <p:nvSpPr>
          <p:cNvPr id="3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6259514" y="2427891"/>
            <a:ext cx="5580063" cy="2001837"/>
          </a:xfrm>
          <a:prstGeom prst="rect">
            <a:avLst/>
          </a:prstGeom>
          <a:solidFill>
            <a:schemeClr val="bg1">
              <a:lumMod val="95000"/>
              <a:alpha val="46000"/>
            </a:schemeClr>
          </a:solidFill>
        </p:spPr>
        <p:txBody>
          <a:bodyPr wrap="square">
            <a:noAutofit/>
          </a:bodyPr>
          <a:lstStyle>
            <a:lvl1pPr>
              <a:defRPr lang="id-ID" sz="17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id-ID"/>
          </a:p>
        </p:txBody>
      </p:sp>
      <p:sp>
        <p:nvSpPr>
          <p:cNvPr id="4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259514" y="4571618"/>
            <a:ext cx="5580063" cy="2001837"/>
          </a:xfrm>
          <a:prstGeom prst="rect">
            <a:avLst/>
          </a:prstGeom>
          <a:solidFill>
            <a:schemeClr val="bg1">
              <a:lumMod val="95000"/>
              <a:alpha val="46000"/>
            </a:schemeClr>
          </a:solidFill>
        </p:spPr>
        <p:txBody>
          <a:bodyPr wrap="square">
            <a:noAutofit/>
          </a:bodyPr>
          <a:lstStyle>
            <a:lvl1pPr>
              <a:defRPr lang="id-ID" sz="17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652206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1C142-FA2A-4B02-A965-E14A71F36E5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696415" y="631371"/>
            <a:ext cx="5432776" cy="5595258"/>
          </a:xfrm>
          <a:custGeom>
            <a:avLst/>
            <a:gdLst>
              <a:gd name="connsiteX0" fmla="*/ 2200885 w 5432776"/>
              <a:gd name="connsiteY0" fmla="*/ 0 h 5595258"/>
              <a:gd name="connsiteX1" fmla="*/ 2417554 w 5432776"/>
              <a:gd name="connsiteY1" fmla="*/ 0 h 5595258"/>
              <a:gd name="connsiteX2" fmla="*/ 4855145 w 5432776"/>
              <a:gd name="connsiteY2" fmla="*/ 0 h 5595258"/>
              <a:gd name="connsiteX3" fmla="*/ 5432776 w 5432776"/>
              <a:gd name="connsiteY3" fmla="*/ 0 h 5595258"/>
              <a:gd name="connsiteX4" fmla="*/ 5432776 w 5432776"/>
              <a:gd name="connsiteY4" fmla="*/ 5595258 h 5595258"/>
              <a:gd name="connsiteX5" fmla="*/ 2654260 w 5432776"/>
              <a:gd name="connsiteY5" fmla="*/ 5595258 h 5595258"/>
              <a:gd name="connsiteX6" fmla="*/ 2417554 w 5432776"/>
              <a:gd name="connsiteY6" fmla="*/ 5595258 h 5595258"/>
              <a:gd name="connsiteX7" fmla="*/ 0 w 5432776"/>
              <a:gd name="connsiteY7" fmla="*/ 5595258 h 559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32776" h="5595258">
                <a:moveTo>
                  <a:pt x="2200885" y="0"/>
                </a:moveTo>
                <a:lnTo>
                  <a:pt x="2417554" y="0"/>
                </a:lnTo>
                <a:lnTo>
                  <a:pt x="4855145" y="0"/>
                </a:lnTo>
                <a:lnTo>
                  <a:pt x="5432776" y="0"/>
                </a:lnTo>
                <a:lnTo>
                  <a:pt x="5432776" y="5595258"/>
                </a:lnTo>
                <a:lnTo>
                  <a:pt x="2654260" y="5595258"/>
                </a:lnTo>
                <a:lnTo>
                  <a:pt x="2417554" y="5595258"/>
                </a:lnTo>
                <a:lnTo>
                  <a:pt x="0" y="559525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0915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0B8CDCF-C857-4CF7-B68D-9B1285C55D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32114" y="908496"/>
            <a:ext cx="9927772" cy="5041008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22812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960405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2/17/25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76836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7BB891-8120-4843-984F-AFFBF4947FE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  <a:alpha val="20000"/>
            </a:schemeClr>
          </a:solidFill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119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D558C58-3607-465B-88BE-C8E6BAF478C3}"/>
              </a:ext>
            </a:extLst>
          </p:cNvPr>
          <p:cNvSpPr>
            <a:spLocks noGrp="1"/>
          </p:cNvSpPr>
          <p:nvPr userDrawn="1">
            <p:ph type="pic" sz="quarter" idx="10"/>
          </p:nvPr>
        </p:nvSpPr>
        <p:spPr>
          <a:xfrm>
            <a:off x="5142009" y="0"/>
            <a:ext cx="7049990" cy="6858000"/>
          </a:xfrm>
          <a:custGeom>
            <a:avLst/>
            <a:gdLst>
              <a:gd name="connsiteX0" fmla="*/ 2697583 w 7049990"/>
              <a:gd name="connsiteY0" fmla="*/ 0 h 6858000"/>
              <a:gd name="connsiteX1" fmla="*/ 5950858 w 7049990"/>
              <a:gd name="connsiteY1" fmla="*/ 0 h 6858000"/>
              <a:gd name="connsiteX2" fmla="*/ 3253275 w 7049990"/>
              <a:gd name="connsiteY2" fmla="*/ 6858000 h 6858000"/>
              <a:gd name="connsiteX3" fmla="*/ 0 w 7049990"/>
              <a:gd name="connsiteY3" fmla="*/ 6858000 h 6858000"/>
              <a:gd name="connsiteX4" fmla="*/ 6042657 w 7049990"/>
              <a:gd name="connsiteY4" fmla="*/ 0 h 6858000"/>
              <a:gd name="connsiteX5" fmla="*/ 7049990 w 7049990"/>
              <a:gd name="connsiteY5" fmla="*/ 0 h 6858000"/>
              <a:gd name="connsiteX6" fmla="*/ 7049990 w 7049990"/>
              <a:gd name="connsiteY6" fmla="*/ 5709804 h 6858000"/>
              <a:gd name="connsiteX7" fmla="*/ 6598349 w 7049990"/>
              <a:gd name="connsiteY7" fmla="*/ 6858000 h 6858000"/>
              <a:gd name="connsiteX8" fmla="*/ 3345074 w 7049990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49990" h="6858000">
                <a:moveTo>
                  <a:pt x="2697583" y="0"/>
                </a:moveTo>
                <a:lnTo>
                  <a:pt x="5950858" y="0"/>
                </a:lnTo>
                <a:lnTo>
                  <a:pt x="3253275" y="6858000"/>
                </a:lnTo>
                <a:lnTo>
                  <a:pt x="0" y="6858000"/>
                </a:lnTo>
                <a:close/>
                <a:moveTo>
                  <a:pt x="6042657" y="0"/>
                </a:moveTo>
                <a:lnTo>
                  <a:pt x="7049990" y="0"/>
                </a:lnTo>
                <a:lnTo>
                  <a:pt x="7049990" y="5709804"/>
                </a:lnTo>
                <a:lnTo>
                  <a:pt x="6598349" y="6858000"/>
                </a:lnTo>
                <a:lnTo>
                  <a:pt x="3345074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B2E2DB-B581-BA44-A2D2-15D6B57937B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1726A3E5-7552-AA44-A253-590D2EE4164F}" type="datetimeFigureOut">
              <a:rPr lang="en-US" smtClean="0"/>
              <a:t>2/17/25</a:t>
            </a:fld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33ADC2E-234B-8644-B3E6-2006B2E96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701B2-8684-F348-85BB-19CA3CDEA7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539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E4C455F-A78A-4C9A-9B3F-124027582F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658849" cy="6858000"/>
          </a:xfrm>
          <a:custGeom>
            <a:avLst/>
            <a:gdLst>
              <a:gd name="connsiteX0" fmla="*/ 0 w 6658849"/>
              <a:gd name="connsiteY0" fmla="*/ 0 h 6858000"/>
              <a:gd name="connsiteX1" fmla="*/ 3405574 w 6658849"/>
              <a:gd name="connsiteY1" fmla="*/ 0 h 6858000"/>
              <a:gd name="connsiteX2" fmla="*/ 3695700 w 6658849"/>
              <a:gd name="connsiteY2" fmla="*/ 0 h 6858000"/>
              <a:gd name="connsiteX3" fmla="*/ 6658849 w 6658849"/>
              <a:gd name="connsiteY3" fmla="*/ 0 h 6858000"/>
              <a:gd name="connsiteX4" fmla="*/ 3961266 w 6658849"/>
              <a:gd name="connsiteY4" fmla="*/ 6858000 h 6858000"/>
              <a:gd name="connsiteX5" fmla="*/ 3695700 w 6658849"/>
              <a:gd name="connsiteY5" fmla="*/ 6858000 h 6858000"/>
              <a:gd name="connsiteX6" fmla="*/ 707991 w 6658849"/>
              <a:gd name="connsiteY6" fmla="*/ 6858000 h 6858000"/>
              <a:gd name="connsiteX7" fmla="*/ 0 w 6658849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58849" h="6858000">
                <a:moveTo>
                  <a:pt x="0" y="0"/>
                </a:moveTo>
                <a:lnTo>
                  <a:pt x="3405574" y="0"/>
                </a:lnTo>
                <a:lnTo>
                  <a:pt x="3695700" y="0"/>
                </a:lnTo>
                <a:lnTo>
                  <a:pt x="6658849" y="0"/>
                </a:lnTo>
                <a:lnTo>
                  <a:pt x="3961266" y="6858000"/>
                </a:lnTo>
                <a:lnTo>
                  <a:pt x="3695700" y="6858000"/>
                </a:lnTo>
                <a:lnTo>
                  <a:pt x="707991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32314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1459378-55E6-4BFD-BE8B-9A5F1B70753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83054" y="0"/>
            <a:ext cx="6808946" cy="6858000"/>
          </a:xfrm>
          <a:custGeom>
            <a:avLst/>
            <a:gdLst>
              <a:gd name="connsiteX0" fmla="*/ 0 w 6808946"/>
              <a:gd name="connsiteY0" fmla="*/ 0 h 6858000"/>
              <a:gd name="connsiteX1" fmla="*/ 2807179 w 6808946"/>
              <a:gd name="connsiteY1" fmla="*/ 0 h 6858000"/>
              <a:gd name="connsiteX2" fmla="*/ 5546409 w 6808946"/>
              <a:gd name="connsiteY2" fmla="*/ 0 h 6858000"/>
              <a:gd name="connsiteX3" fmla="*/ 6808946 w 6808946"/>
              <a:gd name="connsiteY3" fmla="*/ 0 h 6858000"/>
              <a:gd name="connsiteX4" fmla="*/ 6808946 w 6808946"/>
              <a:gd name="connsiteY4" fmla="*/ 6858000 h 6858000"/>
              <a:gd name="connsiteX5" fmla="*/ 6792911 w 6808946"/>
              <a:gd name="connsiteY5" fmla="*/ 6858000 h 6858000"/>
              <a:gd name="connsiteX6" fmla="*/ 3985732 w 680894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08946" h="6858000">
                <a:moveTo>
                  <a:pt x="0" y="0"/>
                </a:moveTo>
                <a:lnTo>
                  <a:pt x="2807179" y="0"/>
                </a:lnTo>
                <a:lnTo>
                  <a:pt x="5546409" y="0"/>
                </a:lnTo>
                <a:lnTo>
                  <a:pt x="6808946" y="0"/>
                </a:lnTo>
                <a:lnTo>
                  <a:pt x="6808946" y="6858000"/>
                </a:lnTo>
                <a:lnTo>
                  <a:pt x="6792911" y="6858000"/>
                </a:lnTo>
                <a:lnTo>
                  <a:pt x="3985732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74987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9C08D76-AE61-40F4-8CCA-A321CE3202F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"/>
            <a:ext cx="8845735" cy="6857999"/>
          </a:xfrm>
          <a:custGeom>
            <a:avLst/>
            <a:gdLst>
              <a:gd name="connsiteX0" fmla="*/ 0 w 8845735"/>
              <a:gd name="connsiteY0" fmla="*/ 0 h 6857999"/>
              <a:gd name="connsiteX1" fmla="*/ 8845735 w 8845735"/>
              <a:gd name="connsiteY1" fmla="*/ 0 h 6857999"/>
              <a:gd name="connsiteX2" fmla="*/ 6601445 w 8845735"/>
              <a:gd name="connsiteY2" fmla="*/ 6857999 h 6857999"/>
              <a:gd name="connsiteX3" fmla="*/ 0 w 8845735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45735" h="6857999">
                <a:moveTo>
                  <a:pt x="0" y="0"/>
                </a:moveTo>
                <a:lnTo>
                  <a:pt x="8845735" y="0"/>
                </a:lnTo>
                <a:lnTo>
                  <a:pt x="6601445" y="6857999"/>
                </a:lnTo>
                <a:lnTo>
                  <a:pt x="0" y="685799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68350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BA6F1A9-B3C6-4343-87AA-98D922EAFD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12826" y="520802"/>
            <a:ext cx="3145607" cy="3502505"/>
          </a:xfrm>
          <a:custGeom>
            <a:avLst/>
            <a:gdLst>
              <a:gd name="connsiteX0" fmla="*/ 1318922 w 3145607"/>
              <a:gd name="connsiteY0" fmla="*/ 0 h 3502505"/>
              <a:gd name="connsiteX1" fmla="*/ 3145607 w 3145607"/>
              <a:gd name="connsiteY1" fmla="*/ 0 h 3502505"/>
              <a:gd name="connsiteX2" fmla="*/ 1826685 w 3145607"/>
              <a:gd name="connsiteY2" fmla="*/ 3502505 h 3502505"/>
              <a:gd name="connsiteX3" fmla="*/ 0 w 3145607"/>
              <a:gd name="connsiteY3" fmla="*/ 3502505 h 3502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45607" h="3502505">
                <a:moveTo>
                  <a:pt x="1318922" y="0"/>
                </a:moveTo>
                <a:lnTo>
                  <a:pt x="3145607" y="0"/>
                </a:lnTo>
                <a:lnTo>
                  <a:pt x="1826685" y="3502505"/>
                </a:lnTo>
                <a:lnTo>
                  <a:pt x="0" y="350250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8CB2852-C7C0-44B5-8CBA-5A94BDA5051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909711" y="2834694"/>
            <a:ext cx="3145607" cy="3502505"/>
          </a:xfrm>
          <a:custGeom>
            <a:avLst/>
            <a:gdLst>
              <a:gd name="connsiteX0" fmla="*/ 1318922 w 3145607"/>
              <a:gd name="connsiteY0" fmla="*/ 0 h 3502505"/>
              <a:gd name="connsiteX1" fmla="*/ 3145607 w 3145607"/>
              <a:gd name="connsiteY1" fmla="*/ 0 h 3502505"/>
              <a:gd name="connsiteX2" fmla="*/ 1826685 w 3145607"/>
              <a:gd name="connsiteY2" fmla="*/ 3502505 h 3502505"/>
              <a:gd name="connsiteX3" fmla="*/ 0 w 3145607"/>
              <a:gd name="connsiteY3" fmla="*/ 3502505 h 3502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45607" h="3502505">
                <a:moveTo>
                  <a:pt x="1318922" y="0"/>
                </a:moveTo>
                <a:lnTo>
                  <a:pt x="3145607" y="0"/>
                </a:lnTo>
                <a:lnTo>
                  <a:pt x="1826685" y="3502505"/>
                </a:lnTo>
                <a:lnTo>
                  <a:pt x="0" y="350250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948305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94A1B7D8-8A91-407D-9597-6C5676443DF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12669" y="767444"/>
            <a:ext cx="1809474" cy="2181953"/>
          </a:xfrm>
          <a:custGeom>
            <a:avLst/>
            <a:gdLst>
              <a:gd name="connsiteX0" fmla="*/ 0 w 1809474"/>
              <a:gd name="connsiteY0" fmla="*/ 0 h 2181953"/>
              <a:gd name="connsiteX1" fmla="*/ 1809474 w 1809474"/>
              <a:gd name="connsiteY1" fmla="*/ 0 h 2181953"/>
              <a:gd name="connsiteX2" fmla="*/ 1809474 w 1809474"/>
              <a:gd name="connsiteY2" fmla="*/ 2181953 h 2181953"/>
              <a:gd name="connsiteX3" fmla="*/ 0 w 1809474"/>
              <a:gd name="connsiteY3" fmla="*/ 2181953 h 2181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09474" h="2181953">
                <a:moveTo>
                  <a:pt x="0" y="0"/>
                </a:moveTo>
                <a:lnTo>
                  <a:pt x="1809474" y="0"/>
                </a:lnTo>
                <a:lnTo>
                  <a:pt x="1809474" y="2181953"/>
                </a:lnTo>
                <a:lnTo>
                  <a:pt x="0" y="218195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47663641-F650-480E-8505-0D11000B15A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69857" y="1616999"/>
            <a:ext cx="1809474" cy="2181953"/>
          </a:xfrm>
          <a:custGeom>
            <a:avLst/>
            <a:gdLst>
              <a:gd name="connsiteX0" fmla="*/ 0 w 1809474"/>
              <a:gd name="connsiteY0" fmla="*/ 0 h 2181953"/>
              <a:gd name="connsiteX1" fmla="*/ 1809474 w 1809474"/>
              <a:gd name="connsiteY1" fmla="*/ 0 h 2181953"/>
              <a:gd name="connsiteX2" fmla="*/ 1809474 w 1809474"/>
              <a:gd name="connsiteY2" fmla="*/ 2181953 h 2181953"/>
              <a:gd name="connsiteX3" fmla="*/ 0 w 1809474"/>
              <a:gd name="connsiteY3" fmla="*/ 2181953 h 2181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09474" h="2181953">
                <a:moveTo>
                  <a:pt x="0" y="0"/>
                </a:moveTo>
                <a:lnTo>
                  <a:pt x="1809474" y="0"/>
                </a:lnTo>
                <a:lnTo>
                  <a:pt x="1809474" y="2181953"/>
                </a:lnTo>
                <a:lnTo>
                  <a:pt x="0" y="218195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6796841-CB35-4F4E-9D45-259013AA29F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212670" y="3028444"/>
            <a:ext cx="1809474" cy="2181953"/>
          </a:xfrm>
          <a:custGeom>
            <a:avLst/>
            <a:gdLst>
              <a:gd name="connsiteX0" fmla="*/ 0 w 1809474"/>
              <a:gd name="connsiteY0" fmla="*/ 0 h 2181953"/>
              <a:gd name="connsiteX1" fmla="*/ 1809474 w 1809474"/>
              <a:gd name="connsiteY1" fmla="*/ 0 h 2181953"/>
              <a:gd name="connsiteX2" fmla="*/ 1809474 w 1809474"/>
              <a:gd name="connsiteY2" fmla="*/ 2181953 h 2181953"/>
              <a:gd name="connsiteX3" fmla="*/ 0 w 1809474"/>
              <a:gd name="connsiteY3" fmla="*/ 2181953 h 2181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09474" h="2181953">
                <a:moveTo>
                  <a:pt x="0" y="0"/>
                </a:moveTo>
                <a:lnTo>
                  <a:pt x="1809474" y="0"/>
                </a:lnTo>
                <a:lnTo>
                  <a:pt x="1809474" y="2181953"/>
                </a:lnTo>
                <a:lnTo>
                  <a:pt x="0" y="218195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35B4DEAC-E0C3-4DD2-844F-B0E4847C64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69857" y="3882481"/>
            <a:ext cx="1809474" cy="2181953"/>
          </a:xfrm>
          <a:custGeom>
            <a:avLst/>
            <a:gdLst>
              <a:gd name="connsiteX0" fmla="*/ 0 w 1809474"/>
              <a:gd name="connsiteY0" fmla="*/ 0 h 2181953"/>
              <a:gd name="connsiteX1" fmla="*/ 1809474 w 1809474"/>
              <a:gd name="connsiteY1" fmla="*/ 0 h 2181953"/>
              <a:gd name="connsiteX2" fmla="*/ 1809474 w 1809474"/>
              <a:gd name="connsiteY2" fmla="*/ 2181953 h 2181953"/>
              <a:gd name="connsiteX3" fmla="*/ 0 w 1809474"/>
              <a:gd name="connsiteY3" fmla="*/ 2181953 h 2181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09474" h="2181953">
                <a:moveTo>
                  <a:pt x="0" y="0"/>
                </a:moveTo>
                <a:lnTo>
                  <a:pt x="1809474" y="0"/>
                </a:lnTo>
                <a:lnTo>
                  <a:pt x="1809474" y="2181953"/>
                </a:lnTo>
                <a:lnTo>
                  <a:pt x="0" y="218195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863413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9577905-774F-4EB1-AC4D-4CC4474A0296}"/>
              </a:ext>
            </a:extLst>
          </p:cNvPr>
          <p:cNvSpPr txBox="1"/>
          <p:nvPr userDrawn="1"/>
        </p:nvSpPr>
        <p:spPr>
          <a:xfrm>
            <a:off x="10984979" y="6367254"/>
            <a:ext cx="8858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1400" i="0" strike="noStrike" spc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Roboto Condensed Light" panose="02000000000000000000" pitchFamily="2" charset="0"/>
                <a:cs typeface="Lato Heavy" panose="020F0902020204030203" pitchFamily="34" charset="0"/>
              </a:rPr>
              <a:pPr algn="ctr"/>
              <a:t>‹#›</a:t>
            </a:fld>
            <a:endParaRPr lang="id-ID" sz="1400" i="0" strike="noStrike" spc="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Roboto Condensed Light" panose="02000000000000000000" pitchFamily="2" charset="0"/>
              <a:cs typeface="Lato Heavy" panose="020F090202020403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AFFB7F-3527-4C2D-A0E4-B518CA5B3DCA}"/>
              </a:ext>
            </a:extLst>
          </p:cNvPr>
          <p:cNvSpPr txBox="1"/>
          <p:nvPr userDrawn="1"/>
        </p:nvSpPr>
        <p:spPr>
          <a:xfrm>
            <a:off x="475565" y="6382643"/>
            <a:ext cx="67531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spc="0" dirty="0">
                <a:solidFill>
                  <a:schemeClr val="accent5"/>
                </a:solidFill>
                <a:latin typeface="+mj-lt"/>
              </a:rPr>
              <a:t>THE KAPPA ALPHA PSI FOUNDATION</a:t>
            </a:r>
            <a:endParaRPr lang="id-ID" sz="1200" b="0" u="none" spc="0" dirty="0">
              <a:solidFill>
                <a:schemeClr val="bg1">
                  <a:lumMod val="85000"/>
                </a:schemeClr>
              </a:solidFill>
              <a:latin typeface="+mn-lt"/>
            </a:endParaRPr>
          </a:p>
        </p:txBody>
      </p:sp>
      <p:sp>
        <p:nvSpPr>
          <p:cNvPr id="9" name="Freeform 25">
            <a:extLst>
              <a:ext uri="{FF2B5EF4-FFF2-40B4-BE49-F238E27FC236}">
                <a16:creationId xmlns:a16="http://schemas.microsoft.com/office/drawing/2014/main" id="{BA4AC13C-2E49-463C-8355-844904CDB3E5}"/>
              </a:ext>
            </a:extLst>
          </p:cNvPr>
          <p:cNvSpPr>
            <a:spLocks/>
          </p:cNvSpPr>
          <p:nvPr userDrawn="1"/>
        </p:nvSpPr>
        <p:spPr bwMode="auto">
          <a:xfrm>
            <a:off x="321196" y="6466969"/>
            <a:ext cx="61913" cy="108347"/>
          </a:xfrm>
          <a:custGeom>
            <a:avLst/>
            <a:gdLst>
              <a:gd name="T0" fmla="*/ 76200 w 22"/>
              <a:gd name="T1" fmla="*/ 71804 h 39"/>
              <a:gd name="T2" fmla="*/ 17318 w 22"/>
              <a:gd name="T3" fmla="*/ 129931 h 39"/>
              <a:gd name="T4" fmla="*/ 10391 w 22"/>
              <a:gd name="T5" fmla="*/ 133350 h 39"/>
              <a:gd name="T6" fmla="*/ 0 w 22"/>
              <a:gd name="T7" fmla="*/ 126512 h 39"/>
              <a:gd name="T8" fmla="*/ 0 w 22"/>
              <a:gd name="T9" fmla="*/ 10258 h 39"/>
              <a:gd name="T10" fmla="*/ 10391 w 22"/>
              <a:gd name="T11" fmla="*/ 0 h 39"/>
              <a:gd name="T12" fmla="*/ 17318 w 22"/>
              <a:gd name="T13" fmla="*/ 3419 h 39"/>
              <a:gd name="T14" fmla="*/ 76200 w 22"/>
              <a:gd name="T15" fmla="*/ 61546 h 39"/>
              <a:gd name="T16" fmla="*/ 76200 w 22"/>
              <a:gd name="T17" fmla="*/ 68385 h 39"/>
              <a:gd name="T18" fmla="*/ 76200 w 22"/>
              <a:gd name="T19" fmla="*/ 71804 h 3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2" h="39">
                <a:moveTo>
                  <a:pt x="22" y="21"/>
                </a:moveTo>
                <a:cubicBezTo>
                  <a:pt x="5" y="38"/>
                  <a:pt x="5" y="38"/>
                  <a:pt x="5" y="38"/>
                </a:cubicBezTo>
                <a:cubicBezTo>
                  <a:pt x="4" y="39"/>
                  <a:pt x="4" y="39"/>
                  <a:pt x="3" y="39"/>
                </a:cubicBezTo>
                <a:cubicBezTo>
                  <a:pt x="2" y="39"/>
                  <a:pt x="0" y="38"/>
                  <a:pt x="0" y="37"/>
                </a:cubicBezTo>
                <a:cubicBezTo>
                  <a:pt x="0" y="3"/>
                  <a:pt x="0" y="3"/>
                  <a:pt x="0" y="3"/>
                </a:cubicBezTo>
                <a:cubicBezTo>
                  <a:pt x="0" y="1"/>
                  <a:pt x="2" y="0"/>
                  <a:pt x="3" y="0"/>
                </a:cubicBezTo>
                <a:cubicBezTo>
                  <a:pt x="4" y="0"/>
                  <a:pt x="4" y="1"/>
                  <a:pt x="5" y="1"/>
                </a:cubicBezTo>
                <a:cubicBezTo>
                  <a:pt x="22" y="18"/>
                  <a:pt x="22" y="18"/>
                  <a:pt x="22" y="18"/>
                </a:cubicBezTo>
                <a:cubicBezTo>
                  <a:pt x="22" y="18"/>
                  <a:pt x="22" y="19"/>
                  <a:pt x="22" y="20"/>
                </a:cubicBezTo>
                <a:cubicBezTo>
                  <a:pt x="22" y="20"/>
                  <a:pt x="22" y="21"/>
                  <a:pt x="22" y="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FB6E10-AFC8-6449-97B2-F598EB7DBF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6A3E5-7552-AA44-A253-590D2EE4164F}" type="datetimeFigureOut">
              <a:rPr lang="en-US" smtClean="0"/>
              <a:t>2/17/25</a:t>
            </a:fld>
            <a:endParaRPr lang="en-US" dirty="0"/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775CE58D-8F23-AD4E-A6EE-12A5C1DC4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BD03DF-A21E-CE4A-A3DD-88AA48BF31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2701B2-8684-F348-85BB-19CA3CDEA75D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92BCF14-30BB-E64E-BD5D-8A323F3208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A29EEBC-5B13-2A4C-B191-0CA683D1A0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398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78" r:id="rId2"/>
    <p:sldLayoutId id="2147483653" r:id="rId3"/>
    <p:sldLayoutId id="2147483661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4" r:id="rId12"/>
    <p:sldLayoutId id="2147483675" r:id="rId13"/>
    <p:sldLayoutId id="2147483657" r:id="rId14"/>
    <p:sldLayoutId id="2147483659" r:id="rId15"/>
    <p:sldLayoutId id="2147483676" r:id="rId16"/>
    <p:sldLayoutId id="2147483673" r:id="rId17"/>
    <p:sldLayoutId id="2147483660" r:id="rId18"/>
    <p:sldLayoutId id="2147483677" r:id="rId19"/>
    <p:sldLayoutId id="2147483679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sv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Relationship Id="rId14" Type="http://schemas.openxmlformats.org/officeDocument/2006/relationships/image" Target="../media/image21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.tiff"/><Relationship Id="rId5" Type="http://schemas.openxmlformats.org/officeDocument/2006/relationships/image" Target="../media/image29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hyperlink" Target="https://youtu.be/qek6yaV_j1E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8643A599-FD6E-4728-87DC-4715A392F878}"/>
              </a:ext>
            </a:extLst>
          </p:cNvPr>
          <p:cNvSpPr txBox="1"/>
          <p:nvPr/>
        </p:nvSpPr>
        <p:spPr>
          <a:xfrm>
            <a:off x="166318" y="369734"/>
            <a:ext cx="850068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2024</a:t>
            </a:r>
          </a:p>
          <a:p>
            <a:r>
              <a:rPr lang="en-GB" sz="4400" b="1" dirty="0">
                <a:solidFill>
                  <a:schemeClr val="accent5"/>
                </a:solidFill>
                <a:latin typeface="+mj-lt"/>
              </a:rPr>
              <a:t>PROVINCE COUNCIL</a:t>
            </a:r>
          </a:p>
          <a:p>
            <a:r>
              <a:rPr lang="en-GB" sz="4400" b="1" dirty="0">
                <a:latin typeface="+mj-lt"/>
              </a:rPr>
              <a:t>UPDATES</a:t>
            </a:r>
          </a:p>
          <a:p>
            <a:endParaRPr lang="en-GB" sz="4400" b="1" dirty="0">
              <a:latin typeface="+mj-lt"/>
            </a:endParaRPr>
          </a:p>
          <a:p>
            <a:r>
              <a:rPr lang="en-GB" sz="4400" b="1" i="1" dirty="0">
                <a:solidFill>
                  <a:srgbClr val="FF0000"/>
                </a:solidFill>
                <a:latin typeface="HELVETICA LIGHT OBLIQUE" panose="020B0403020202020204" pitchFamily="34" charset="0"/>
                <a:cs typeface="APPLE CHANCERY" panose="03020702040506060504" pitchFamily="66" charset="-79"/>
              </a:rPr>
              <a:t>Partners In </a:t>
            </a:r>
          </a:p>
          <a:p>
            <a:r>
              <a:rPr lang="en-GB" sz="4400" b="1" i="1" dirty="0">
                <a:solidFill>
                  <a:srgbClr val="FF0000"/>
                </a:solidFill>
                <a:latin typeface="HELVETICA LIGHT OBLIQUE" panose="020B0403020202020204" pitchFamily="34" charset="0"/>
                <a:cs typeface="APPLE CHANCERY" panose="03020702040506060504" pitchFamily="66" charset="-79"/>
              </a:rPr>
              <a:t>     Achievement</a:t>
            </a:r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360B0EA2-2A79-4F87-A98C-AF981B19C2C0}"/>
              </a:ext>
            </a:extLst>
          </p:cNvPr>
          <p:cNvSpPr/>
          <p:nvPr/>
        </p:nvSpPr>
        <p:spPr>
          <a:xfrm>
            <a:off x="6096000" y="0"/>
            <a:ext cx="1989802" cy="3680925"/>
          </a:xfrm>
          <a:prstGeom prst="parallelogram">
            <a:avLst>
              <a:gd name="adj" fmla="val 72503"/>
            </a:avLst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endParaRPr lang="en-US" sz="1200" b="1" dirty="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D8CCA685-CC32-674E-A27F-2740D26F2E1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70" b="5970"/>
          <a:stretch/>
        </p:blipFill>
        <p:spPr>
          <a:xfrm>
            <a:off x="5263440" y="0"/>
            <a:ext cx="7049990" cy="6858000"/>
          </a:xfrm>
          <a:blipFill>
            <a:blip r:embed="rId3"/>
            <a:stretch>
              <a:fillRect/>
            </a:stretch>
          </a:blipFill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DBB4D9C-CD4C-AE44-9FC7-60DCD78666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515" y="5022787"/>
            <a:ext cx="4130146" cy="109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2786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lose-up of a medal&#10;&#10;Description automatically generated">
            <a:extLst>
              <a:ext uri="{FF2B5EF4-FFF2-40B4-BE49-F238E27FC236}">
                <a16:creationId xmlns:a16="http://schemas.microsoft.com/office/drawing/2014/main" id="{CC1F930D-C941-9B4B-B0B1-BFC2EF1EB6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82E91A4E-31DB-7344-A242-093CACD547B7}"/>
              </a:ext>
            </a:extLst>
          </p:cNvPr>
          <p:cNvSpPr txBox="1">
            <a:spLocks/>
          </p:cNvSpPr>
          <p:nvPr/>
        </p:nvSpPr>
        <p:spPr bwMode="auto">
          <a:xfrm>
            <a:off x="171006" y="3744235"/>
            <a:ext cx="72771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2400" b="1" dirty="0">
                <a:latin typeface="+mj-lt"/>
              </a:rPr>
              <a:t>159 Program Participants</a:t>
            </a:r>
          </a:p>
          <a:p>
            <a:pPr marL="0" indent="0">
              <a:buNone/>
            </a:pPr>
            <a:endParaRPr lang="en-US" sz="2400" b="1" dirty="0">
              <a:latin typeface="+mj-lt"/>
            </a:endParaRPr>
          </a:p>
          <a:p>
            <a:pPr marL="0" indent="0">
              <a:buNone/>
            </a:pPr>
            <a:r>
              <a:rPr lang="en-US" sz="2400" b="1" dirty="0">
                <a:latin typeface="+mj-lt"/>
              </a:rPr>
              <a:t>Amount Donated By Legacy Program Participants </a:t>
            </a:r>
          </a:p>
          <a:p>
            <a:pPr marL="0" indent="0">
              <a:buNone/>
            </a:pPr>
            <a:r>
              <a:rPr lang="en-US" sz="2400" b="1" dirty="0">
                <a:latin typeface="+mj-lt"/>
              </a:rPr>
              <a:t>$400,000 in 2023</a:t>
            </a:r>
          </a:p>
          <a:p>
            <a:pPr marL="0" indent="0">
              <a:buFont typeface="Arial" charset="0"/>
              <a:buNone/>
            </a:pPr>
            <a:endParaRPr lang="en-US" dirty="0"/>
          </a:p>
          <a:p>
            <a:pPr marL="0" indent="0">
              <a:buFont typeface="Arial" charset="0"/>
              <a:buNone/>
            </a:pP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F00A53-BEF4-264F-A757-BD5660218D30}"/>
              </a:ext>
            </a:extLst>
          </p:cNvPr>
          <p:cNvSpPr txBox="1"/>
          <p:nvPr/>
        </p:nvSpPr>
        <p:spPr>
          <a:xfrm>
            <a:off x="171006" y="2228671"/>
            <a:ext cx="46313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accent5"/>
                </a:solidFill>
                <a:latin typeface="+mj-lt"/>
              </a:rPr>
              <a:t>LEGACY GIVING</a:t>
            </a:r>
            <a:r>
              <a:rPr lang="en-GB" sz="3600" b="1" dirty="0">
                <a:solidFill>
                  <a:schemeClr val="accent1"/>
                </a:solidFill>
                <a:latin typeface="+mj-lt"/>
              </a:rPr>
              <a:t> </a:t>
            </a:r>
          </a:p>
          <a:p>
            <a:r>
              <a:rPr lang="en-GB" sz="3600" b="1" dirty="0">
                <a:solidFill>
                  <a:schemeClr val="accent1"/>
                </a:solidFill>
                <a:latin typeface="+mj-lt"/>
              </a:rPr>
              <a:t>MEDALLIONS</a:t>
            </a:r>
          </a:p>
        </p:txBody>
      </p:sp>
      <p:sp>
        <p:nvSpPr>
          <p:cNvPr id="15" name="Freeform: Shape 5">
            <a:extLst>
              <a:ext uri="{FF2B5EF4-FFF2-40B4-BE49-F238E27FC236}">
                <a16:creationId xmlns:a16="http://schemas.microsoft.com/office/drawing/2014/main" id="{0D94C256-61B6-AF4E-B329-B9A0FFAD4DDC}"/>
              </a:ext>
            </a:extLst>
          </p:cNvPr>
          <p:cNvSpPr/>
          <p:nvPr/>
        </p:nvSpPr>
        <p:spPr>
          <a:xfrm rot="16200000">
            <a:off x="885466" y="-886184"/>
            <a:ext cx="2457450" cy="4228381"/>
          </a:xfrm>
          <a:custGeom>
            <a:avLst/>
            <a:gdLst>
              <a:gd name="connsiteX0" fmla="*/ 0 w 2972604"/>
              <a:gd name="connsiteY0" fmla="*/ 0 h 5114774"/>
              <a:gd name="connsiteX1" fmla="*/ 2807179 w 2972604"/>
              <a:gd name="connsiteY1" fmla="*/ 0 h 5114774"/>
              <a:gd name="connsiteX2" fmla="*/ 2972604 w 2972604"/>
              <a:gd name="connsiteY2" fmla="*/ 0 h 5114774"/>
              <a:gd name="connsiteX3" fmla="*/ 2972604 w 2972604"/>
              <a:gd name="connsiteY3" fmla="*/ 5114774 h 5114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72604" h="5114774">
                <a:moveTo>
                  <a:pt x="0" y="0"/>
                </a:moveTo>
                <a:lnTo>
                  <a:pt x="2807179" y="0"/>
                </a:lnTo>
                <a:lnTo>
                  <a:pt x="2972604" y="0"/>
                </a:lnTo>
                <a:lnTo>
                  <a:pt x="2972604" y="5114774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6288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F785D872-004D-4190-B534-17F249D934BF}"/>
              </a:ext>
            </a:extLst>
          </p:cNvPr>
          <p:cNvSpPr/>
          <p:nvPr/>
        </p:nvSpPr>
        <p:spPr>
          <a:xfrm>
            <a:off x="-29944" y="5187374"/>
            <a:ext cx="9833430" cy="1015187"/>
          </a:xfrm>
          <a:custGeom>
            <a:avLst/>
            <a:gdLst>
              <a:gd name="connsiteX0" fmla="*/ 8172451 w 9833430"/>
              <a:gd name="connsiteY0" fmla="*/ 0 h 1187340"/>
              <a:gd name="connsiteX1" fmla="*/ 8646090 w 9833430"/>
              <a:gd name="connsiteY1" fmla="*/ 0 h 1187340"/>
              <a:gd name="connsiteX2" fmla="*/ 9833430 w 9833430"/>
              <a:gd name="connsiteY2" fmla="*/ 1187340 h 1187340"/>
              <a:gd name="connsiteX3" fmla="*/ 8172451 w 9833430"/>
              <a:gd name="connsiteY3" fmla="*/ 1187340 h 1187340"/>
              <a:gd name="connsiteX4" fmla="*/ 0 w 9833430"/>
              <a:gd name="connsiteY4" fmla="*/ 0 h 1187340"/>
              <a:gd name="connsiteX5" fmla="*/ 8172450 w 9833430"/>
              <a:gd name="connsiteY5" fmla="*/ 0 h 1187340"/>
              <a:gd name="connsiteX6" fmla="*/ 8172450 w 9833430"/>
              <a:gd name="connsiteY6" fmla="*/ 1187340 h 1187340"/>
              <a:gd name="connsiteX7" fmla="*/ 0 w 9833430"/>
              <a:gd name="connsiteY7" fmla="*/ 1187340 h 1187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833430" h="1187340">
                <a:moveTo>
                  <a:pt x="8172451" y="0"/>
                </a:moveTo>
                <a:lnTo>
                  <a:pt x="8646090" y="0"/>
                </a:lnTo>
                <a:lnTo>
                  <a:pt x="9833430" y="1187340"/>
                </a:lnTo>
                <a:lnTo>
                  <a:pt x="8172451" y="1187340"/>
                </a:lnTo>
                <a:close/>
                <a:moveTo>
                  <a:pt x="0" y="0"/>
                </a:moveTo>
                <a:lnTo>
                  <a:pt x="8172450" y="0"/>
                </a:lnTo>
                <a:lnTo>
                  <a:pt x="8172450" y="1187340"/>
                </a:lnTo>
                <a:lnTo>
                  <a:pt x="0" y="118734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E440891D-877E-4481-895A-A1FE1BB9FF06}"/>
              </a:ext>
            </a:extLst>
          </p:cNvPr>
          <p:cNvSpPr/>
          <p:nvPr/>
        </p:nvSpPr>
        <p:spPr>
          <a:xfrm>
            <a:off x="8594110" y="5169213"/>
            <a:ext cx="3431611" cy="1187340"/>
          </a:xfrm>
          <a:custGeom>
            <a:avLst/>
            <a:gdLst>
              <a:gd name="connsiteX0" fmla="*/ 0 w 3545911"/>
              <a:gd name="connsiteY0" fmla="*/ 0 h 1187340"/>
              <a:gd name="connsiteX1" fmla="*/ 3545911 w 3545911"/>
              <a:gd name="connsiteY1" fmla="*/ 0 h 1187340"/>
              <a:gd name="connsiteX2" fmla="*/ 3545911 w 3545911"/>
              <a:gd name="connsiteY2" fmla="*/ 1187340 h 1187340"/>
              <a:gd name="connsiteX3" fmla="*/ 1187340 w 3545911"/>
              <a:gd name="connsiteY3" fmla="*/ 1187340 h 1187340"/>
              <a:gd name="connsiteX4" fmla="*/ 0 w 3545911"/>
              <a:gd name="connsiteY4" fmla="*/ 0 h 1187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45911" h="1187340">
                <a:moveTo>
                  <a:pt x="0" y="0"/>
                </a:moveTo>
                <a:lnTo>
                  <a:pt x="3545911" y="0"/>
                </a:lnTo>
                <a:lnTo>
                  <a:pt x="3545911" y="1187340"/>
                </a:lnTo>
                <a:lnTo>
                  <a:pt x="1187340" y="118734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9161229D-28DA-4DA6-9EC0-7DF703BF637F}"/>
              </a:ext>
            </a:extLst>
          </p:cNvPr>
          <p:cNvGrpSpPr/>
          <p:nvPr/>
        </p:nvGrpSpPr>
        <p:grpSpPr>
          <a:xfrm>
            <a:off x="820942" y="5343028"/>
            <a:ext cx="2473638" cy="729030"/>
            <a:chOff x="1130143" y="4877152"/>
            <a:chExt cx="2473638" cy="729030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F6A0D90B-3ECA-4DE2-8063-7E11F5386CE7}"/>
                </a:ext>
              </a:extLst>
            </p:cNvPr>
            <p:cNvSpPr/>
            <p:nvPr/>
          </p:nvSpPr>
          <p:spPr>
            <a:xfrm>
              <a:off x="1413510" y="4877152"/>
              <a:ext cx="1906905" cy="4983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400" b="1" dirty="0">
                  <a:solidFill>
                    <a:schemeClr val="bg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$130,000+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1192A34B-CAB6-4EC7-9B83-0B2E575077BD}"/>
                </a:ext>
              </a:extLst>
            </p:cNvPr>
            <p:cNvSpPr/>
            <p:nvPr/>
          </p:nvSpPr>
          <p:spPr>
            <a:xfrm>
              <a:off x="1130143" y="5335146"/>
              <a:ext cx="2473638" cy="2710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050" dirty="0">
                  <a:solidFill>
                    <a:schemeClr val="bg1"/>
                  </a:solidFill>
                  <a:latin typeface="+mj-lt"/>
                  <a:cs typeface="Segoe UI Light" panose="020B0502040204020203" pitchFamily="34" charset="0"/>
                </a:rPr>
                <a:t>Scholarships awarded in 2023</a:t>
              </a:r>
              <a:endParaRPr lang="id-ID" sz="1050" dirty="0">
                <a:solidFill>
                  <a:schemeClr val="bg1"/>
                </a:solidFill>
                <a:latin typeface="+mj-lt"/>
                <a:cs typeface="Segoe UI Light" panose="020B0502040204020203" pitchFamily="34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222B3EE1-2FEF-410A-B5B4-8997843547DC}"/>
              </a:ext>
            </a:extLst>
          </p:cNvPr>
          <p:cNvGrpSpPr/>
          <p:nvPr/>
        </p:nvGrpSpPr>
        <p:grpSpPr>
          <a:xfrm>
            <a:off x="3458471" y="5343028"/>
            <a:ext cx="2473638" cy="737494"/>
            <a:chOff x="3702128" y="4877152"/>
            <a:chExt cx="2473638" cy="737494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930167E9-0E26-44CA-A3BD-CDBB50C49397}"/>
                </a:ext>
              </a:extLst>
            </p:cNvPr>
            <p:cNvSpPr/>
            <p:nvPr/>
          </p:nvSpPr>
          <p:spPr>
            <a:xfrm>
              <a:off x="3985495" y="4877152"/>
              <a:ext cx="1906905" cy="4983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400" b="1" dirty="0">
                  <a:solidFill>
                    <a:schemeClr val="bg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10</a:t>
              </a: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525C4ED7-5CB6-49D0-9F33-BEC87BF0758C}"/>
                </a:ext>
              </a:extLst>
            </p:cNvPr>
            <p:cNvSpPr/>
            <p:nvPr/>
          </p:nvSpPr>
          <p:spPr>
            <a:xfrm>
              <a:off x="3702128" y="5335146"/>
              <a:ext cx="2473638" cy="2795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100" dirty="0">
                  <a:solidFill>
                    <a:schemeClr val="bg1"/>
                  </a:solidFill>
                  <a:latin typeface="+mj-lt"/>
                  <a:cs typeface="Segoe UI Light" panose="020B0502040204020203" pitchFamily="34" charset="0"/>
                </a:rPr>
                <a:t>Endowed scholarships</a:t>
              </a:r>
              <a:endParaRPr lang="id-ID" sz="1100" dirty="0">
                <a:solidFill>
                  <a:schemeClr val="bg1"/>
                </a:solidFill>
                <a:latin typeface="+mj-lt"/>
                <a:cs typeface="Segoe UI Light" panose="020B0502040204020203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40B68142-F9F1-4232-8EF5-4D3A2C821D69}"/>
              </a:ext>
            </a:extLst>
          </p:cNvPr>
          <p:cNvGrpSpPr/>
          <p:nvPr/>
        </p:nvGrpSpPr>
        <p:grpSpPr>
          <a:xfrm>
            <a:off x="6096000" y="5343028"/>
            <a:ext cx="2473638" cy="737494"/>
            <a:chOff x="3702128" y="4877152"/>
            <a:chExt cx="2473638" cy="737494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65BCA187-2AF8-4AFA-AB8F-08D590E22EBE}"/>
                </a:ext>
              </a:extLst>
            </p:cNvPr>
            <p:cNvSpPr/>
            <p:nvPr/>
          </p:nvSpPr>
          <p:spPr>
            <a:xfrm>
              <a:off x="3985495" y="4877152"/>
              <a:ext cx="1906905" cy="4983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400" b="1" dirty="0">
                  <a:solidFill>
                    <a:schemeClr val="bg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700+</a:t>
              </a: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FE914182-31FE-461A-8255-1CFDA3FFB1FA}"/>
                </a:ext>
              </a:extLst>
            </p:cNvPr>
            <p:cNvSpPr/>
            <p:nvPr/>
          </p:nvSpPr>
          <p:spPr>
            <a:xfrm>
              <a:off x="3702128" y="5335146"/>
              <a:ext cx="2473638" cy="2795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100" dirty="0">
                  <a:solidFill>
                    <a:schemeClr val="bg1"/>
                  </a:solidFill>
                  <a:latin typeface="+mj-lt"/>
                  <a:cs typeface="Segoe UI Light" panose="020B0502040204020203" pitchFamily="34" charset="0"/>
                </a:rPr>
                <a:t>Applications received annually</a:t>
              </a:r>
              <a:endParaRPr lang="id-ID" sz="1100" dirty="0">
                <a:solidFill>
                  <a:schemeClr val="bg1"/>
                </a:solidFill>
                <a:latin typeface="+mj-lt"/>
                <a:cs typeface="Segoe UI Light" panose="020B0502040204020203" pitchFamily="34" charset="0"/>
              </a:endParaRP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39A424D7-8092-4A2A-97EB-9547A9C862DE}"/>
              </a:ext>
            </a:extLst>
          </p:cNvPr>
          <p:cNvGrpSpPr/>
          <p:nvPr/>
        </p:nvGrpSpPr>
        <p:grpSpPr>
          <a:xfrm>
            <a:off x="4858545" y="3866716"/>
            <a:ext cx="717843" cy="717846"/>
            <a:chOff x="7137404" y="1942458"/>
            <a:chExt cx="1114390" cy="1114394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61D679EE-5E3A-48BD-B6EB-9097208EE6E2}"/>
                </a:ext>
              </a:extLst>
            </p:cNvPr>
            <p:cNvGrpSpPr/>
            <p:nvPr/>
          </p:nvGrpSpPr>
          <p:grpSpPr>
            <a:xfrm rot="2700000">
              <a:off x="7137402" y="1942460"/>
              <a:ext cx="1114394" cy="1114390"/>
              <a:chOff x="8381402" y="7194550"/>
              <a:chExt cx="1327750" cy="1327748"/>
            </a:xfrm>
          </p:grpSpPr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A74A5607-A8BD-4F12-927C-12A938DC9426}"/>
                  </a:ext>
                </a:extLst>
              </p:cNvPr>
              <p:cNvSpPr/>
              <p:nvPr/>
            </p:nvSpPr>
            <p:spPr>
              <a:xfrm>
                <a:off x="8381402" y="7194550"/>
                <a:ext cx="1327750" cy="132774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41300" dist="190500" dir="2700000" algn="tl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125">
                  <a:latin typeface="+mj-lt"/>
                </a:endParaRPr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7E092F4F-917B-4DC5-9DBC-8135A850F580}"/>
                  </a:ext>
                </a:extLst>
              </p:cNvPr>
              <p:cNvSpPr/>
              <p:nvPr/>
            </p:nvSpPr>
            <p:spPr>
              <a:xfrm>
                <a:off x="8508401" y="7321549"/>
                <a:ext cx="1073750" cy="1073748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125" dirty="0">
                  <a:latin typeface="+mj-lt"/>
                </a:endParaRPr>
              </a:p>
            </p:txBody>
          </p:sp>
        </p:grp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96F111EB-3138-4288-A09F-CE0636D7D1EA}"/>
                </a:ext>
              </a:extLst>
            </p:cNvPr>
            <p:cNvSpPr/>
            <p:nvPr/>
          </p:nvSpPr>
          <p:spPr>
            <a:xfrm>
              <a:off x="7181223" y="2176490"/>
              <a:ext cx="1026752" cy="680861"/>
            </a:xfrm>
            <a:prstGeom prst="rect">
              <a:avLst/>
            </a:prstGeom>
            <a:effectLst>
              <a:outerShdw blurRad="457200" dist="889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en-US" sz="2250" dirty="0">
                  <a:solidFill>
                    <a:schemeClr val="bg1"/>
                  </a:solidFill>
                  <a:latin typeface="+mj-lt"/>
                  <a:ea typeface="Roboto Condensed" panose="02000000000000000000" pitchFamily="2" charset="0"/>
                  <a:cs typeface="Segoe UI" panose="020B0502040204020203" pitchFamily="34" charset="0"/>
                </a:rPr>
                <a:t>05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82494465-4341-4D05-88A3-70F0E4E41AA9}"/>
              </a:ext>
            </a:extLst>
          </p:cNvPr>
          <p:cNvGrpSpPr/>
          <p:nvPr/>
        </p:nvGrpSpPr>
        <p:grpSpPr>
          <a:xfrm>
            <a:off x="4891382" y="1103811"/>
            <a:ext cx="717843" cy="717846"/>
            <a:chOff x="7137403" y="1942457"/>
            <a:chExt cx="1114390" cy="1114394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93E8677D-41A4-4568-8E53-E4FE08C689AD}"/>
                </a:ext>
              </a:extLst>
            </p:cNvPr>
            <p:cNvGrpSpPr/>
            <p:nvPr/>
          </p:nvGrpSpPr>
          <p:grpSpPr>
            <a:xfrm rot="2700000">
              <a:off x="7137401" y="1942459"/>
              <a:ext cx="1114394" cy="1114390"/>
              <a:chOff x="8381400" y="7194550"/>
              <a:chExt cx="1327750" cy="1327748"/>
            </a:xfrm>
          </p:grpSpPr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757F97B0-DF84-4EC5-A647-47CC36BF5DC6}"/>
                  </a:ext>
                </a:extLst>
              </p:cNvPr>
              <p:cNvSpPr/>
              <p:nvPr/>
            </p:nvSpPr>
            <p:spPr>
              <a:xfrm>
                <a:off x="8381400" y="7194550"/>
                <a:ext cx="1327750" cy="132774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41300" dist="190500" dir="2700000" algn="tl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125">
                  <a:latin typeface="+mj-lt"/>
                </a:endParaRPr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14D6EE26-50B9-4A0A-BC85-8576F1593A33}"/>
                  </a:ext>
                </a:extLst>
              </p:cNvPr>
              <p:cNvSpPr/>
              <p:nvPr/>
            </p:nvSpPr>
            <p:spPr>
              <a:xfrm>
                <a:off x="8508401" y="7321549"/>
                <a:ext cx="1073750" cy="1073748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125" dirty="0">
                  <a:latin typeface="+mj-lt"/>
                </a:endParaRPr>
              </a:p>
            </p:txBody>
          </p:sp>
        </p:grp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3E32AC76-AC85-415E-9057-D97174EC25A3}"/>
                </a:ext>
              </a:extLst>
            </p:cNvPr>
            <p:cNvSpPr/>
            <p:nvPr/>
          </p:nvSpPr>
          <p:spPr>
            <a:xfrm>
              <a:off x="7181223" y="2176490"/>
              <a:ext cx="1026752" cy="680861"/>
            </a:xfrm>
            <a:prstGeom prst="rect">
              <a:avLst/>
            </a:prstGeom>
            <a:effectLst>
              <a:outerShdw blurRad="457200" dist="889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en-US" sz="2250" dirty="0">
                  <a:solidFill>
                    <a:schemeClr val="bg1"/>
                  </a:solidFill>
                  <a:latin typeface="+mj-lt"/>
                  <a:ea typeface="Roboto Condensed" panose="02000000000000000000" pitchFamily="2" charset="0"/>
                  <a:cs typeface="Segoe UI" panose="020B0502040204020203" pitchFamily="34" charset="0"/>
                </a:rPr>
                <a:t>02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016238F6-3305-49EE-BF51-E68D84DC3F48}"/>
              </a:ext>
            </a:extLst>
          </p:cNvPr>
          <p:cNvGrpSpPr/>
          <p:nvPr/>
        </p:nvGrpSpPr>
        <p:grpSpPr>
          <a:xfrm>
            <a:off x="8399655" y="1060957"/>
            <a:ext cx="717843" cy="717846"/>
            <a:chOff x="7137403" y="1942457"/>
            <a:chExt cx="1114390" cy="1114394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2A40DAEC-65BB-4C3F-ADF4-93085405E6BD}"/>
                </a:ext>
              </a:extLst>
            </p:cNvPr>
            <p:cNvGrpSpPr/>
            <p:nvPr/>
          </p:nvGrpSpPr>
          <p:grpSpPr>
            <a:xfrm rot="2700000">
              <a:off x="7137401" y="1942459"/>
              <a:ext cx="1114394" cy="1114390"/>
              <a:chOff x="8381400" y="7194550"/>
              <a:chExt cx="1327750" cy="1327748"/>
            </a:xfrm>
          </p:grpSpPr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39EAEFE2-2CC6-4AE4-99F0-6D0EE7095860}"/>
                  </a:ext>
                </a:extLst>
              </p:cNvPr>
              <p:cNvSpPr/>
              <p:nvPr/>
            </p:nvSpPr>
            <p:spPr>
              <a:xfrm>
                <a:off x="8381400" y="7194550"/>
                <a:ext cx="1327750" cy="132774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41300" dist="190500" dir="2700000" algn="tl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125">
                  <a:latin typeface="+mj-lt"/>
                </a:endParaRPr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7E807542-6DA2-44E2-A245-3D4252100C0B}"/>
                  </a:ext>
                </a:extLst>
              </p:cNvPr>
              <p:cNvSpPr/>
              <p:nvPr/>
            </p:nvSpPr>
            <p:spPr>
              <a:xfrm>
                <a:off x="8508401" y="7321549"/>
                <a:ext cx="1073750" cy="1073748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125" dirty="0">
                  <a:latin typeface="+mj-lt"/>
                </a:endParaRPr>
              </a:p>
            </p:txBody>
          </p:sp>
        </p:grp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66B1EBD7-69C2-4057-9045-4A0C2A381D4C}"/>
                </a:ext>
              </a:extLst>
            </p:cNvPr>
            <p:cNvSpPr/>
            <p:nvPr/>
          </p:nvSpPr>
          <p:spPr>
            <a:xfrm>
              <a:off x="7181223" y="2176490"/>
              <a:ext cx="1026752" cy="680861"/>
            </a:xfrm>
            <a:prstGeom prst="rect">
              <a:avLst/>
            </a:prstGeom>
            <a:effectLst>
              <a:outerShdw blurRad="457200" dist="889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en-US" sz="2250" dirty="0">
                  <a:solidFill>
                    <a:schemeClr val="bg1"/>
                  </a:solidFill>
                  <a:latin typeface="+mj-lt"/>
                  <a:ea typeface="Roboto Condensed" panose="02000000000000000000" pitchFamily="2" charset="0"/>
                  <a:cs typeface="Segoe UI" panose="020B0502040204020203" pitchFamily="34" charset="0"/>
                </a:rPr>
                <a:t>07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12ABC03A-0E1F-4C63-81C4-100377F8D138}"/>
              </a:ext>
            </a:extLst>
          </p:cNvPr>
          <p:cNvGrpSpPr/>
          <p:nvPr/>
        </p:nvGrpSpPr>
        <p:grpSpPr>
          <a:xfrm>
            <a:off x="4891382" y="178817"/>
            <a:ext cx="717843" cy="717846"/>
            <a:chOff x="7137403" y="1942457"/>
            <a:chExt cx="1114390" cy="1114394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DEF7F9F4-55BF-46F2-9312-E099EEB4F7A5}"/>
                </a:ext>
              </a:extLst>
            </p:cNvPr>
            <p:cNvGrpSpPr/>
            <p:nvPr/>
          </p:nvGrpSpPr>
          <p:grpSpPr>
            <a:xfrm rot="2700000">
              <a:off x="7137401" y="1942459"/>
              <a:ext cx="1114394" cy="1114390"/>
              <a:chOff x="8381400" y="7194550"/>
              <a:chExt cx="1327750" cy="1327748"/>
            </a:xfrm>
          </p:grpSpPr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1918D2D2-9600-439D-9E03-575A3D80ACEF}"/>
                  </a:ext>
                </a:extLst>
              </p:cNvPr>
              <p:cNvSpPr/>
              <p:nvPr/>
            </p:nvSpPr>
            <p:spPr>
              <a:xfrm>
                <a:off x="8381400" y="7194550"/>
                <a:ext cx="1327750" cy="132774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41300" dist="190500" dir="2700000" algn="tl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125">
                  <a:latin typeface="+mj-lt"/>
                </a:endParaRPr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08C60429-1C0E-420A-B4E6-7B2CC3371886}"/>
                  </a:ext>
                </a:extLst>
              </p:cNvPr>
              <p:cNvSpPr/>
              <p:nvPr/>
            </p:nvSpPr>
            <p:spPr>
              <a:xfrm>
                <a:off x="8508401" y="7321549"/>
                <a:ext cx="1073750" cy="1073748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125" dirty="0">
                  <a:latin typeface="+mj-lt"/>
                </a:endParaRPr>
              </a:p>
            </p:txBody>
          </p:sp>
        </p:grp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C32F0036-A98A-44E8-801A-43F7852F5A3E}"/>
                </a:ext>
              </a:extLst>
            </p:cNvPr>
            <p:cNvSpPr/>
            <p:nvPr/>
          </p:nvSpPr>
          <p:spPr>
            <a:xfrm>
              <a:off x="7181223" y="2176491"/>
              <a:ext cx="1026752" cy="680861"/>
            </a:xfrm>
            <a:prstGeom prst="rect">
              <a:avLst/>
            </a:prstGeom>
            <a:effectLst>
              <a:outerShdw blurRad="457200" dist="889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en-US" sz="2250" dirty="0">
                  <a:solidFill>
                    <a:schemeClr val="bg1"/>
                  </a:solidFill>
                  <a:latin typeface="+mj-lt"/>
                  <a:ea typeface="Roboto Condensed" panose="02000000000000000000" pitchFamily="2" charset="0"/>
                  <a:cs typeface="Segoe UI" panose="020B0502040204020203" pitchFamily="34" charset="0"/>
                </a:rPr>
                <a:t>01</a:t>
              </a:r>
            </a:p>
          </p:txBody>
        </p:sp>
      </p:grpSp>
      <p:sp>
        <p:nvSpPr>
          <p:cNvPr id="92" name="Rectangle 91">
            <a:extLst>
              <a:ext uri="{FF2B5EF4-FFF2-40B4-BE49-F238E27FC236}">
                <a16:creationId xmlns:a16="http://schemas.microsoft.com/office/drawing/2014/main" id="{8A00BE69-1B9D-4257-9D84-E6218D4071BB}"/>
              </a:ext>
            </a:extLst>
          </p:cNvPr>
          <p:cNvSpPr/>
          <p:nvPr/>
        </p:nvSpPr>
        <p:spPr>
          <a:xfrm>
            <a:off x="5750024" y="3019192"/>
            <a:ext cx="2421164" cy="515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/>
              <a:t>DICKERSON FAMILY SCHOLARSHIP</a:t>
            </a:r>
            <a:endParaRPr lang="id-ID" sz="1200" dirty="0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32372A6A-CBEF-4624-81F0-08C95CF88A36}"/>
              </a:ext>
            </a:extLst>
          </p:cNvPr>
          <p:cNvSpPr/>
          <p:nvPr/>
        </p:nvSpPr>
        <p:spPr>
          <a:xfrm>
            <a:off x="5783825" y="1173821"/>
            <a:ext cx="2421164" cy="515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/>
              <a:t>SEAN B. BATTLE ACADEMIC ACHIEVEMENT SCHOLARSHIP</a:t>
            </a:r>
            <a:endParaRPr lang="id-ID" sz="1200" dirty="0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1F0D227C-60AD-4F12-B8CD-72E693A6DB06}"/>
              </a:ext>
            </a:extLst>
          </p:cNvPr>
          <p:cNvSpPr/>
          <p:nvPr/>
        </p:nvSpPr>
        <p:spPr>
          <a:xfrm>
            <a:off x="9292098" y="1087535"/>
            <a:ext cx="2421164" cy="736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/>
              <a:t>ROBERT L. HARRIS &amp; GLENDA NEWELL-HARRIS ACADEMIC ACHIEVEMENT SCHOLARSHIP</a:t>
            </a:r>
            <a:endParaRPr lang="id-ID" sz="1200" dirty="0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F825EDAA-3911-4334-A9D0-486B5B73B861}"/>
              </a:ext>
            </a:extLst>
          </p:cNvPr>
          <p:cNvSpPr/>
          <p:nvPr/>
        </p:nvSpPr>
        <p:spPr>
          <a:xfrm>
            <a:off x="5783825" y="193105"/>
            <a:ext cx="2421164" cy="736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/>
              <a:t>RODNEY C. ADKINS ACADEMIC ACHIEVEMENT SCHOLARSHIP</a:t>
            </a:r>
            <a:endParaRPr lang="id-ID" sz="1200" dirty="0"/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CEFCE6FD-C2B1-437E-A213-17AB8950CB50}"/>
              </a:ext>
            </a:extLst>
          </p:cNvPr>
          <p:cNvGrpSpPr/>
          <p:nvPr/>
        </p:nvGrpSpPr>
        <p:grpSpPr>
          <a:xfrm>
            <a:off x="8399655" y="165472"/>
            <a:ext cx="717843" cy="717846"/>
            <a:chOff x="7137404" y="1942458"/>
            <a:chExt cx="1114390" cy="1114394"/>
          </a:xfrm>
        </p:grpSpPr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F366C46C-0133-499A-8172-E7F3861CAD57}"/>
                </a:ext>
              </a:extLst>
            </p:cNvPr>
            <p:cNvGrpSpPr/>
            <p:nvPr/>
          </p:nvGrpSpPr>
          <p:grpSpPr>
            <a:xfrm rot="2700000">
              <a:off x="7137402" y="1942460"/>
              <a:ext cx="1114394" cy="1114390"/>
              <a:chOff x="8381402" y="7194550"/>
              <a:chExt cx="1327750" cy="1327748"/>
            </a:xfrm>
          </p:grpSpPr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id="{B9C77DF3-F8B3-4E5F-B36B-5C991A0597BC}"/>
                  </a:ext>
                </a:extLst>
              </p:cNvPr>
              <p:cNvSpPr/>
              <p:nvPr/>
            </p:nvSpPr>
            <p:spPr>
              <a:xfrm>
                <a:off x="8381402" y="7194550"/>
                <a:ext cx="1327750" cy="132774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41300" dist="190500" dir="2700000" algn="tl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125">
                  <a:latin typeface="+mj-lt"/>
                </a:endParaRPr>
              </a:p>
            </p:txBody>
          </p:sp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id="{9C5EC4D6-13F4-4893-8F63-C1F5D980A901}"/>
                  </a:ext>
                </a:extLst>
              </p:cNvPr>
              <p:cNvSpPr/>
              <p:nvPr/>
            </p:nvSpPr>
            <p:spPr>
              <a:xfrm>
                <a:off x="8508401" y="7321549"/>
                <a:ext cx="1073750" cy="1073748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125" dirty="0">
                  <a:latin typeface="+mj-lt"/>
                </a:endParaRPr>
              </a:p>
            </p:txBody>
          </p:sp>
        </p:grp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09DFA4C0-B0C5-477F-9D4F-F87C60802845}"/>
                </a:ext>
              </a:extLst>
            </p:cNvPr>
            <p:cNvSpPr/>
            <p:nvPr/>
          </p:nvSpPr>
          <p:spPr>
            <a:xfrm>
              <a:off x="7181223" y="2176490"/>
              <a:ext cx="1026752" cy="680861"/>
            </a:xfrm>
            <a:prstGeom prst="rect">
              <a:avLst/>
            </a:prstGeom>
            <a:effectLst>
              <a:outerShdw blurRad="457200" dist="889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en-US" sz="2250" dirty="0">
                  <a:solidFill>
                    <a:schemeClr val="bg1"/>
                  </a:solidFill>
                  <a:latin typeface="+mj-lt"/>
                  <a:ea typeface="Roboto Condensed" panose="02000000000000000000" pitchFamily="2" charset="0"/>
                  <a:cs typeface="Segoe UI" panose="020B0502040204020203" pitchFamily="34" charset="0"/>
                </a:rPr>
                <a:t>06</a:t>
              </a:r>
            </a:p>
          </p:txBody>
        </p: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0ACAC25A-B154-4E71-87B8-BDA429F45264}"/>
              </a:ext>
            </a:extLst>
          </p:cNvPr>
          <p:cNvGrpSpPr/>
          <p:nvPr/>
        </p:nvGrpSpPr>
        <p:grpSpPr>
          <a:xfrm>
            <a:off x="4886771" y="2045459"/>
            <a:ext cx="717843" cy="717846"/>
            <a:chOff x="7137403" y="1942457"/>
            <a:chExt cx="1114390" cy="1114394"/>
          </a:xfrm>
        </p:grpSpPr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42E0FAE9-A09F-40F5-AE1B-28170C970951}"/>
                </a:ext>
              </a:extLst>
            </p:cNvPr>
            <p:cNvGrpSpPr/>
            <p:nvPr/>
          </p:nvGrpSpPr>
          <p:grpSpPr>
            <a:xfrm rot="2700000">
              <a:off x="7137401" y="1942459"/>
              <a:ext cx="1114394" cy="1114390"/>
              <a:chOff x="8381400" y="7194550"/>
              <a:chExt cx="1327750" cy="1327748"/>
            </a:xfrm>
          </p:grpSpPr>
          <p:sp>
            <p:nvSpPr>
              <p:cNvPr id="124" name="Oval 123">
                <a:extLst>
                  <a:ext uri="{FF2B5EF4-FFF2-40B4-BE49-F238E27FC236}">
                    <a16:creationId xmlns:a16="http://schemas.microsoft.com/office/drawing/2014/main" id="{8F9CB1B4-36B4-4F75-9EFE-F6E1901C124F}"/>
                  </a:ext>
                </a:extLst>
              </p:cNvPr>
              <p:cNvSpPr/>
              <p:nvPr/>
            </p:nvSpPr>
            <p:spPr>
              <a:xfrm>
                <a:off x="8381400" y="7194550"/>
                <a:ext cx="1327750" cy="132774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41300" dist="190500" dir="2700000" algn="tl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125">
                  <a:latin typeface="+mj-lt"/>
                </a:endParaRPr>
              </a:p>
            </p:txBody>
          </p:sp>
          <p:sp>
            <p:nvSpPr>
              <p:cNvPr id="125" name="Oval 124">
                <a:extLst>
                  <a:ext uri="{FF2B5EF4-FFF2-40B4-BE49-F238E27FC236}">
                    <a16:creationId xmlns:a16="http://schemas.microsoft.com/office/drawing/2014/main" id="{06F45528-54D2-40F7-8F45-6578E2B0E343}"/>
                  </a:ext>
                </a:extLst>
              </p:cNvPr>
              <p:cNvSpPr/>
              <p:nvPr/>
            </p:nvSpPr>
            <p:spPr>
              <a:xfrm>
                <a:off x="8508401" y="7321549"/>
                <a:ext cx="1073750" cy="1073748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125" dirty="0">
                  <a:latin typeface="+mj-lt"/>
                </a:endParaRPr>
              </a:p>
            </p:txBody>
          </p:sp>
        </p:grp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75E890AD-ABCA-43BD-8885-9B07A242A2AC}"/>
                </a:ext>
              </a:extLst>
            </p:cNvPr>
            <p:cNvSpPr/>
            <p:nvPr/>
          </p:nvSpPr>
          <p:spPr>
            <a:xfrm>
              <a:off x="7181223" y="2176490"/>
              <a:ext cx="1026752" cy="680861"/>
            </a:xfrm>
            <a:prstGeom prst="rect">
              <a:avLst/>
            </a:prstGeom>
            <a:effectLst>
              <a:outerShdw blurRad="457200" dist="889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en-US" sz="2250" dirty="0">
                  <a:solidFill>
                    <a:schemeClr val="bg1"/>
                  </a:solidFill>
                  <a:latin typeface="+mj-lt"/>
                  <a:ea typeface="Roboto Condensed" panose="02000000000000000000" pitchFamily="2" charset="0"/>
                  <a:cs typeface="Segoe UI" panose="020B0502040204020203" pitchFamily="34" charset="0"/>
                </a:rPr>
                <a:t>03</a:t>
              </a:r>
            </a:p>
          </p:txBody>
        </p:sp>
      </p:grpSp>
      <p:sp>
        <p:nvSpPr>
          <p:cNvPr id="126" name="Rectangle 125">
            <a:extLst>
              <a:ext uri="{FF2B5EF4-FFF2-40B4-BE49-F238E27FC236}">
                <a16:creationId xmlns:a16="http://schemas.microsoft.com/office/drawing/2014/main" id="{97F98615-C5FA-43B2-BEB3-2DCC0DC24B23}"/>
              </a:ext>
            </a:extLst>
          </p:cNvPr>
          <p:cNvSpPr/>
          <p:nvPr/>
        </p:nvSpPr>
        <p:spPr>
          <a:xfrm>
            <a:off x="9265612" y="2040784"/>
            <a:ext cx="2421164" cy="515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/>
              <a:t>MARTIN L. HUBBARD SCHOLARSHIP</a:t>
            </a:r>
            <a:endParaRPr lang="id-ID" sz="1200" dirty="0"/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2F92FFD1-5138-4425-ABB1-CE593628ACDB}"/>
              </a:ext>
            </a:extLst>
          </p:cNvPr>
          <p:cNvSpPr/>
          <p:nvPr/>
        </p:nvSpPr>
        <p:spPr>
          <a:xfrm>
            <a:off x="5779214" y="2026717"/>
            <a:ext cx="2421164" cy="736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/>
              <a:t>A. RONALD &amp; JACQUELINE BERRYMAN ACADEMIC ACHIEVEMENT SCHOLARSHIP</a:t>
            </a:r>
            <a:endParaRPr lang="id-ID" sz="1200" dirty="0"/>
          </a:p>
        </p:txBody>
      </p:sp>
      <p:pic>
        <p:nvPicPr>
          <p:cNvPr id="8" name="Picture 7" descr="A close-up of a person and person shaking hands&#10;&#10;Description automatically generated">
            <a:extLst>
              <a:ext uri="{FF2B5EF4-FFF2-40B4-BE49-F238E27FC236}">
                <a16:creationId xmlns:a16="http://schemas.microsoft.com/office/drawing/2014/main" id="{4402B7CC-02BE-FF48-A803-F26524C0AE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2"/>
          <a:stretch/>
        </p:blipFill>
        <p:spPr>
          <a:xfrm>
            <a:off x="-29944" y="-25299"/>
            <a:ext cx="4559136" cy="3539841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C81F63C6-3C4A-E542-A843-076547CC7239}"/>
              </a:ext>
            </a:extLst>
          </p:cNvPr>
          <p:cNvSpPr txBox="1"/>
          <p:nvPr/>
        </p:nvSpPr>
        <p:spPr>
          <a:xfrm>
            <a:off x="112293" y="3644237"/>
            <a:ext cx="3678172" cy="1161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FF0000"/>
                </a:solidFill>
                <a:latin typeface="+mj-lt"/>
                <a:ea typeface="Roboto Light" panose="02000000000000000000" pitchFamily="2" charset="0"/>
                <a:cs typeface="Open Sans Light" panose="020B0306030504020204" pitchFamily="34" charset="0"/>
              </a:rPr>
              <a:t>SCHOLARSHIP</a:t>
            </a:r>
            <a:r>
              <a:rPr lang="en-US" sz="2800" b="1" dirty="0">
                <a:latin typeface="+mj-lt"/>
                <a:ea typeface="Roboto Light" panose="02000000000000000000" pitchFamily="2" charset="0"/>
                <a:cs typeface="Open Sans Light" panose="020B0306030504020204" pitchFamily="34" charset="0"/>
              </a:rPr>
              <a:t> ENDOWMENTS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E9D80C4-6D23-4549-9E63-5C9208F8E5AA}"/>
              </a:ext>
            </a:extLst>
          </p:cNvPr>
          <p:cNvGrpSpPr/>
          <p:nvPr/>
        </p:nvGrpSpPr>
        <p:grpSpPr>
          <a:xfrm>
            <a:off x="4863156" y="2996697"/>
            <a:ext cx="717843" cy="717846"/>
            <a:chOff x="7137403" y="1942457"/>
            <a:chExt cx="1114390" cy="1114394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C1D5F8B5-0E5F-7448-AE4C-B863909FDD09}"/>
                </a:ext>
              </a:extLst>
            </p:cNvPr>
            <p:cNvGrpSpPr/>
            <p:nvPr/>
          </p:nvGrpSpPr>
          <p:grpSpPr>
            <a:xfrm rot="2700000">
              <a:off x="7137401" y="1942459"/>
              <a:ext cx="1114394" cy="1114390"/>
              <a:chOff x="8381400" y="7194550"/>
              <a:chExt cx="1327750" cy="1327748"/>
            </a:xfrm>
          </p:grpSpPr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C7002302-A1E4-3848-BBFF-CC680B2BBE0C}"/>
                  </a:ext>
                </a:extLst>
              </p:cNvPr>
              <p:cNvSpPr/>
              <p:nvPr/>
            </p:nvSpPr>
            <p:spPr>
              <a:xfrm>
                <a:off x="8381400" y="7194550"/>
                <a:ext cx="1327750" cy="132774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41300" dist="190500" dir="2700000" algn="tl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125">
                  <a:latin typeface="+mj-lt"/>
                </a:endParaRPr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985F2AEF-CD03-2E48-BF3E-6D6DD1C4D84D}"/>
                  </a:ext>
                </a:extLst>
              </p:cNvPr>
              <p:cNvSpPr/>
              <p:nvPr/>
            </p:nvSpPr>
            <p:spPr>
              <a:xfrm>
                <a:off x="8508401" y="7321549"/>
                <a:ext cx="1073750" cy="1073748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125" dirty="0">
                  <a:latin typeface="+mj-lt"/>
                </a:endParaRPr>
              </a:p>
            </p:txBody>
          </p:sp>
        </p:grp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7A587292-D437-7D4D-A316-27F3CB40D51B}"/>
                </a:ext>
              </a:extLst>
            </p:cNvPr>
            <p:cNvSpPr/>
            <p:nvPr/>
          </p:nvSpPr>
          <p:spPr>
            <a:xfrm>
              <a:off x="7181223" y="2176490"/>
              <a:ext cx="1026752" cy="680861"/>
            </a:xfrm>
            <a:prstGeom prst="rect">
              <a:avLst/>
            </a:prstGeom>
            <a:effectLst>
              <a:outerShdw blurRad="457200" dist="889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en-US" sz="2250" dirty="0">
                  <a:solidFill>
                    <a:schemeClr val="bg1"/>
                  </a:solidFill>
                  <a:latin typeface="+mj-lt"/>
                  <a:ea typeface="Roboto Condensed" panose="02000000000000000000" pitchFamily="2" charset="0"/>
                  <a:cs typeface="Segoe UI" panose="020B0502040204020203" pitchFamily="34" charset="0"/>
                </a:rPr>
                <a:t>04</a:t>
              </a:r>
            </a:p>
          </p:txBody>
        </p:sp>
      </p:grpSp>
      <p:sp>
        <p:nvSpPr>
          <p:cNvPr id="68" name="Rectangle 67">
            <a:extLst>
              <a:ext uri="{FF2B5EF4-FFF2-40B4-BE49-F238E27FC236}">
                <a16:creationId xmlns:a16="http://schemas.microsoft.com/office/drawing/2014/main" id="{371471CC-F4BC-AA47-8848-A70653C11756}"/>
              </a:ext>
            </a:extLst>
          </p:cNvPr>
          <p:cNvSpPr/>
          <p:nvPr/>
        </p:nvSpPr>
        <p:spPr>
          <a:xfrm>
            <a:off x="5729671" y="3816035"/>
            <a:ext cx="2421164" cy="736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/>
              <a:t>MICHAEL J. DUBOSE BUSINESS EXCELLENCE SCHOLARSHIP</a:t>
            </a:r>
            <a:endParaRPr lang="id-ID" sz="1200" dirty="0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CA7CCFB2-F56C-0243-BED2-BFAFF15CB1E9}"/>
              </a:ext>
            </a:extLst>
          </p:cNvPr>
          <p:cNvSpPr/>
          <p:nvPr/>
        </p:nvSpPr>
        <p:spPr>
          <a:xfrm>
            <a:off x="9266169" y="186015"/>
            <a:ext cx="2421164" cy="515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/>
              <a:t>ROBERT L. GREENE SCHOLARSHIP</a:t>
            </a:r>
            <a:endParaRPr lang="id-ID" sz="1200" dirty="0"/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9E46148D-D5AF-1440-8596-145D53C15F06}"/>
              </a:ext>
            </a:extLst>
          </p:cNvPr>
          <p:cNvGrpSpPr/>
          <p:nvPr/>
        </p:nvGrpSpPr>
        <p:grpSpPr>
          <a:xfrm>
            <a:off x="8331904" y="2926391"/>
            <a:ext cx="717843" cy="717846"/>
            <a:chOff x="7137403" y="1942457"/>
            <a:chExt cx="1114390" cy="1114394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4223EFE6-C3DE-8C45-8BD2-3E633A8F5F2D}"/>
                </a:ext>
              </a:extLst>
            </p:cNvPr>
            <p:cNvGrpSpPr/>
            <p:nvPr/>
          </p:nvGrpSpPr>
          <p:grpSpPr>
            <a:xfrm rot="2700000">
              <a:off x="7137401" y="1942459"/>
              <a:ext cx="1114394" cy="1114390"/>
              <a:chOff x="8381400" y="7194550"/>
              <a:chExt cx="1327750" cy="1327748"/>
            </a:xfrm>
          </p:grpSpPr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7150B19D-DB02-CC45-AE12-DA6BDBFBE812}"/>
                  </a:ext>
                </a:extLst>
              </p:cNvPr>
              <p:cNvSpPr/>
              <p:nvPr/>
            </p:nvSpPr>
            <p:spPr>
              <a:xfrm>
                <a:off x="8381400" y="7194550"/>
                <a:ext cx="1327750" cy="132774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41300" dist="190500" dir="2700000" algn="tl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125">
                  <a:latin typeface="+mj-lt"/>
                </a:endParaRPr>
              </a:p>
            </p:txBody>
          </p:sp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04CB3C29-9938-3D44-B970-488A694C0C85}"/>
                  </a:ext>
                </a:extLst>
              </p:cNvPr>
              <p:cNvSpPr/>
              <p:nvPr/>
            </p:nvSpPr>
            <p:spPr>
              <a:xfrm>
                <a:off x="8508401" y="7321549"/>
                <a:ext cx="1073750" cy="1073748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125" dirty="0">
                  <a:latin typeface="+mj-lt"/>
                </a:endParaRPr>
              </a:p>
            </p:txBody>
          </p:sp>
        </p:grp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D5AD4A70-6483-E043-9673-9813AC6C3BB3}"/>
                </a:ext>
              </a:extLst>
            </p:cNvPr>
            <p:cNvSpPr/>
            <p:nvPr/>
          </p:nvSpPr>
          <p:spPr>
            <a:xfrm>
              <a:off x="7181223" y="2176490"/>
              <a:ext cx="1026752" cy="680861"/>
            </a:xfrm>
            <a:prstGeom prst="rect">
              <a:avLst/>
            </a:prstGeom>
            <a:effectLst>
              <a:outerShdw blurRad="457200" dist="889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en-US" sz="2250" dirty="0">
                  <a:solidFill>
                    <a:schemeClr val="bg1"/>
                  </a:solidFill>
                  <a:latin typeface="+mj-lt"/>
                  <a:ea typeface="Roboto Condensed" panose="02000000000000000000" pitchFamily="2" charset="0"/>
                  <a:cs typeface="Segoe UI" panose="020B0502040204020203" pitchFamily="34" charset="0"/>
                </a:rPr>
                <a:t>09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72A6699A-F057-FC4F-9DF6-9F2250FECDD3}"/>
              </a:ext>
            </a:extLst>
          </p:cNvPr>
          <p:cNvGrpSpPr/>
          <p:nvPr/>
        </p:nvGrpSpPr>
        <p:grpSpPr>
          <a:xfrm>
            <a:off x="8371428" y="1992963"/>
            <a:ext cx="717843" cy="717846"/>
            <a:chOff x="7137403" y="1942457"/>
            <a:chExt cx="1114390" cy="1114394"/>
          </a:xfrm>
        </p:grpSpPr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AA163DA4-27D7-3C4C-B710-CC1449C68172}"/>
                </a:ext>
              </a:extLst>
            </p:cNvPr>
            <p:cNvGrpSpPr/>
            <p:nvPr/>
          </p:nvGrpSpPr>
          <p:grpSpPr>
            <a:xfrm rot="2700000">
              <a:off x="7137401" y="1942459"/>
              <a:ext cx="1114394" cy="1114390"/>
              <a:chOff x="8381400" y="7194550"/>
              <a:chExt cx="1327750" cy="1327748"/>
            </a:xfrm>
          </p:grpSpPr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31F8D3F6-D0E6-3341-8D95-F347E04D2F13}"/>
                  </a:ext>
                </a:extLst>
              </p:cNvPr>
              <p:cNvSpPr/>
              <p:nvPr/>
            </p:nvSpPr>
            <p:spPr>
              <a:xfrm>
                <a:off x="8381400" y="7194550"/>
                <a:ext cx="1327750" cy="132774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41300" dist="190500" dir="2700000" algn="tl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125">
                  <a:latin typeface="+mj-lt"/>
                </a:endParaRPr>
              </a:p>
            </p:txBody>
          </p:sp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A14010C8-8EC4-AD4C-8EC9-FC6FF441727B}"/>
                  </a:ext>
                </a:extLst>
              </p:cNvPr>
              <p:cNvSpPr/>
              <p:nvPr/>
            </p:nvSpPr>
            <p:spPr>
              <a:xfrm>
                <a:off x="8508401" y="7321549"/>
                <a:ext cx="1073750" cy="1073748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125" dirty="0">
                  <a:latin typeface="+mj-lt"/>
                </a:endParaRPr>
              </a:p>
            </p:txBody>
          </p:sp>
        </p:grp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BCAD2AAB-DA53-344E-A6EC-D4D638833863}"/>
                </a:ext>
              </a:extLst>
            </p:cNvPr>
            <p:cNvSpPr/>
            <p:nvPr/>
          </p:nvSpPr>
          <p:spPr>
            <a:xfrm>
              <a:off x="7181223" y="2176490"/>
              <a:ext cx="1026752" cy="680861"/>
            </a:xfrm>
            <a:prstGeom prst="rect">
              <a:avLst/>
            </a:prstGeom>
            <a:effectLst>
              <a:outerShdw blurRad="457200" dist="889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en-US" sz="2250" dirty="0">
                  <a:solidFill>
                    <a:schemeClr val="bg1"/>
                  </a:solidFill>
                  <a:latin typeface="+mj-lt"/>
                  <a:ea typeface="Roboto Condensed" panose="02000000000000000000" pitchFamily="2" charset="0"/>
                  <a:cs typeface="Segoe UI" panose="020B0502040204020203" pitchFamily="34" charset="0"/>
                </a:rPr>
                <a:t>08</a:t>
              </a:r>
            </a:p>
          </p:txBody>
        </p:sp>
      </p:grpSp>
      <p:sp>
        <p:nvSpPr>
          <p:cNvPr id="104" name="Rectangle 103">
            <a:extLst>
              <a:ext uri="{FF2B5EF4-FFF2-40B4-BE49-F238E27FC236}">
                <a16:creationId xmlns:a16="http://schemas.microsoft.com/office/drawing/2014/main" id="{81A61F4A-FC98-E349-816E-33F6FB9E1F0C}"/>
              </a:ext>
            </a:extLst>
          </p:cNvPr>
          <p:cNvSpPr/>
          <p:nvPr/>
        </p:nvSpPr>
        <p:spPr>
          <a:xfrm>
            <a:off x="9260322" y="2857067"/>
            <a:ext cx="2421164" cy="515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/>
              <a:t>JOHN &amp; BARBARA JACOB SCHOLARSHIP</a:t>
            </a:r>
            <a:endParaRPr lang="id-ID" sz="1200" dirty="0"/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92D7BE6E-CE65-B24F-8F68-A826CB61F802}"/>
              </a:ext>
            </a:extLst>
          </p:cNvPr>
          <p:cNvGrpSpPr/>
          <p:nvPr/>
        </p:nvGrpSpPr>
        <p:grpSpPr>
          <a:xfrm>
            <a:off x="8328131" y="3793796"/>
            <a:ext cx="717843" cy="717846"/>
            <a:chOff x="7137403" y="1942457"/>
            <a:chExt cx="1114390" cy="1114394"/>
          </a:xfrm>
        </p:grpSpPr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ACDC03A5-25D4-804C-9AB6-B59A165D754B}"/>
                </a:ext>
              </a:extLst>
            </p:cNvPr>
            <p:cNvGrpSpPr/>
            <p:nvPr/>
          </p:nvGrpSpPr>
          <p:grpSpPr>
            <a:xfrm rot="2700000">
              <a:off x="7137401" y="1942459"/>
              <a:ext cx="1114394" cy="1114390"/>
              <a:chOff x="8381400" y="7194550"/>
              <a:chExt cx="1327750" cy="1327748"/>
            </a:xfrm>
          </p:grpSpPr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0243013A-4619-A541-A1A3-FD1597588113}"/>
                  </a:ext>
                </a:extLst>
              </p:cNvPr>
              <p:cNvSpPr/>
              <p:nvPr/>
            </p:nvSpPr>
            <p:spPr>
              <a:xfrm>
                <a:off x="8381400" y="7194550"/>
                <a:ext cx="1327750" cy="132774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41300" dist="190500" dir="2700000" algn="tl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125">
                  <a:latin typeface="+mj-lt"/>
                </a:endParaRPr>
              </a:p>
            </p:txBody>
          </p:sp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id="{1FC008B4-FF5D-334A-9079-B1ADA8A38B4F}"/>
                  </a:ext>
                </a:extLst>
              </p:cNvPr>
              <p:cNvSpPr/>
              <p:nvPr/>
            </p:nvSpPr>
            <p:spPr>
              <a:xfrm>
                <a:off x="8508401" y="7321549"/>
                <a:ext cx="1073750" cy="1073748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125" dirty="0">
                  <a:latin typeface="+mj-lt"/>
                </a:endParaRPr>
              </a:p>
            </p:txBody>
          </p:sp>
        </p:grp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231D2F1C-2F03-374D-9F9D-70C288730329}"/>
                </a:ext>
              </a:extLst>
            </p:cNvPr>
            <p:cNvSpPr/>
            <p:nvPr/>
          </p:nvSpPr>
          <p:spPr>
            <a:xfrm>
              <a:off x="7181223" y="2176490"/>
              <a:ext cx="1026752" cy="680861"/>
            </a:xfrm>
            <a:prstGeom prst="rect">
              <a:avLst/>
            </a:prstGeom>
            <a:effectLst>
              <a:outerShdw blurRad="457200" dist="889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en-US" sz="2250" dirty="0">
                  <a:solidFill>
                    <a:schemeClr val="bg1"/>
                  </a:solidFill>
                  <a:latin typeface="+mj-lt"/>
                  <a:ea typeface="Roboto Condensed" panose="02000000000000000000" pitchFamily="2" charset="0"/>
                  <a:cs typeface="Segoe UI" panose="020B0502040204020203" pitchFamily="34" charset="0"/>
                </a:rPr>
                <a:t>10</a:t>
              </a:r>
            </a:p>
          </p:txBody>
        </p:sp>
      </p:grpSp>
      <p:sp>
        <p:nvSpPr>
          <p:cNvPr id="115" name="Rectangle 114">
            <a:extLst>
              <a:ext uri="{FF2B5EF4-FFF2-40B4-BE49-F238E27FC236}">
                <a16:creationId xmlns:a16="http://schemas.microsoft.com/office/drawing/2014/main" id="{AD048739-D32A-0A41-A659-D7A2F91D1271}"/>
              </a:ext>
            </a:extLst>
          </p:cNvPr>
          <p:cNvSpPr/>
          <p:nvPr/>
        </p:nvSpPr>
        <p:spPr>
          <a:xfrm>
            <a:off x="9260322" y="3781061"/>
            <a:ext cx="2421164" cy="515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/>
              <a:t>RANDY L. PARTEE, SR.</a:t>
            </a:r>
          </a:p>
          <a:p>
            <a:pPr>
              <a:lnSpc>
                <a:spcPct val="120000"/>
              </a:lnSpc>
            </a:pPr>
            <a:r>
              <a:rPr lang="en-US" sz="1200" dirty="0"/>
              <a:t>SCHOLARSHIP</a:t>
            </a:r>
            <a:endParaRPr lang="id-ID" sz="1200" dirty="0"/>
          </a:p>
        </p:txBody>
      </p:sp>
    </p:spTree>
    <p:extLst>
      <p:ext uri="{BB962C8B-B14F-4D97-AF65-F5344CB8AC3E}">
        <p14:creationId xmlns:p14="http://schemas.microsoft.com/office/powerpoint/2010/main" val="410671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B5E960A-8BFF-4100-9714-FC8EA380917B}"/>
              </a:ext>
            </a:extLst>
          </p:cNvPr>
          <p:cNvSpPr/>
          <p:nvPr/>
        </p:nvSpPr>
        <p:spPr>
          <a:xfrm>
            <a:off x="0" y="2057400"/>
            <a:ext cx="12192000" cy="3812661"/>
          </a:xfrm>
          <a:prstGeom prst="rect">
            <a:avLst/>
          </a:prstGeom>
          <a:gradFill flip="none" rotWithShape="1">
            <a:gsLst>
              <a:gs pos="13000">
                <a:srgbClr val="161C24">
                  <a:alpha val="70000"/>
                </a:srgbClr>
              </a:gs>
              <a:gs pos="0">
                <a:srgbClr val="161C24">
                  <a:alpha val="80000"/>
                </a:srgbClr>
              </a:gs>
              <a:gs pos="100000">
                <a:srgbClr val="161C24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274B38-17B6-40A8-ABDE-204087A8E74F}"/>
              </a:ext>
            </a:extLst>
          </p:cNvPr>
          <p:cNvSpPr txBox="1"/>
          <p:nvPr/>
        </p:nvSpPr>
        <p:spPr>
          <a:xfrm>
            <a:off x="1092200" y="987938"/>
            <a:ext cx="10007599" cy="68756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 defTabSz="933450">
              <a:lnSpc>
                <a:spcPct val="80000"/>
              </a:lnSpc>
              <a:defRPr sz="5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r>
              <a:rPr lang="en-US" sz="4800" b="1" cap="small" dirty="0"/>
              <a:t>Upcoming </a:t>
            </a:r>
            <a:r>
              <a:rPr lang="en-US" sz="4800" b="1" cap="small" dirty="0">
                <a:solidFill>
                  <a:schemeClr val="accent5"/>
                </a:solidFill>
              </a:rPr>
              <a:t>Foundation</a:t>
            </a:r>
            <a:r>
              <a:rPr lang="en-US" sz="4800" b="1" cap="small" dirty="0"/>
              <a:t> Dates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78BAFAF-1671-4501-9718-38B1E5EB7D94}"/>
              </a:ext>
            </a:extLst>
          </p:cNvPr>
          <p:cNvSpPr/>
          <p:nvPr/>
        </p:nvSpPr>
        <p:spPr>
          <a:xfrm>
            <a:off x="1092200" y="2469560"/>
            <a:ext cx="3203575" cy="137538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71500" dist="190500" dir="5400000" sx="96000" sy="96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8DE954-524B-415A-AF4E-3D5CA96B3D03}"/>
              </a:ext>
            </a:extLst>
          </p:cNvPr>
          <p:cNvSpPr txBox="1"/>
          <p:nvPr/>
        </p:nvSpPr>
        <p:spPr>
          <a:xfrm>
            <a:off x="1936199" y="2666720"/>
            <a:ext cx="2135739" cy="388376"/>
          </a:xfrm>
          <a:prstGeom prst="rect">
            <a:avLst/>
          </a:prstGeom>
        </p:spPr>
        <p:txBody>
          <a:bodyPr wrap="square" rtlCol="0" anchor="b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600" dirty="0">
                <a:latin typeface="+mj-lt"/>
                <a:ea typeface="Roboto Light" panose="02000000000000000000" pitchFamily="2" charset="0"/>
                <a:cs typeface="Open Sans Light" panose="020B0306030504020204" pitchFamily="34" charset="0"/>
              </a:rPr>
              <a:t>March-April 2024</a:t>
            </a:r>
            <a:endParaRPr lang="en-ID" sz="1600" dirty="0">
              <a:latin typeface="+mj-lt"/>
              <a:ea typeface="Roboto Light" panose="02000000000000000000" pitchFamily="2" charset="0"/>
              <a:cs typeface="Open Sans Light" panose="020B03060305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980183-DCB0-4C12-8EC9-54632A2AD059}"/>
              </a:ext>
            </a:extLst>
          </p:cNvPr>
          <p:cNvSpPr txBox="1"/>
          <p:nvPr/>
        </p:nvSpPr>
        <p:spPr>
          <a:xfrm>
            <a:off x="1936199" y="3095458"/>
            <a:ext cx="2434287" cy="623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ea typeface="Roboto Light" panose="02000000000000000000" pitchFamily="2" charset="0"/>
                <a:cs typeface="Open Sans Light" panose="020B0306030504020204" pitchFamily="34" charset="0"/>
              </a:rPr>
              <a:t>Holloway Scholars awarded during Province Councils.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207C1A-DC0E-44E1-9F7E-27DF4410D7A6}"/>
              </a:ext>
            </a:extLst>
          </p:cNvPr>
          <p:cNvSpPr/>
          <p:nvPr/>
        </p:nvSpPr>
        <p:spPr>
          <a:xfrm>
            <a:off x="1336125" y="2656560"/>
            <a:ext cx="476348" cy="47634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C9D47B5-EDA7-47DA-B530-27E592A9F1BC}"/>
              </a:ext>
            </a:extLst>
          </p:cNvPr>
          <p:cNvSpPr/>
          <p:nvPr/>
        </p:nvSpPr>
        <p:spPr>
          <a:xfrm>
            <a:off x="4494212" y="2469560"/>
            <a:ext cx="3203575" cy="137538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71500" dist="190500" dir="5400000" sx="96000" sy="96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34E004-38FE-422F-97C0-AE408AF8C059}"/>
              </a:ext>
            </a:extLst>
          </p:cNvPr>
          <p:cNvSpPr txBox="1"/>
          <p:nvPr/>
        </p:nvSpPr>
        <p:spPr>
          <a:xfrm>
            <a:off x="5338211" y="2666720"/>
            <a:ext cx="2135739" cy="388376"/>
          </a:xfrm>
          <a:prstGeom prst="rect">
            <a:avLst/>
          </a:prstGeom>
        </p:spPr>
        <p:txBody>
          <a:bodyPr wrap="square" rtlCol="0" anchor="b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600" b="1" dirty="0">
                <a:latin typeface="+mj-lt"/>
                <a:ea typeface="Roboto Light" panose="02000000000000000000" pitchFamily="2" charset="0"/>
                <a:cs typeface="Open Sans Light" panose="020B0306030504020204" pitchFamily="34" charset="0"/>
              </a:rPr>
              <a:t>April 1, 2024</a:t>
            </a:r>
            <a:endParaRPr lang="en-ID" sz="1600" b="1" dirty="0">
              <a:latin typeface="+mj-lt"/>
              <a:ea typeface="Roboto Light" panose="02000000000000000000" pitchFamily="2" charset="0"/>
              <a:cs typeface="Open Sans Light" panose="020B0306030504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8D576A-2AA8-4ED1-8720-20F84BFE57B2}"/>
              </a:ext>
            </a:extLst>
          </p:cNvPr>
          <p:cNvSpPr txBox="1"/>
          <p:nvPr/>
        </p:nvSpPr>
        <p:spPr>
          <a:xfrm>
            <a:off x="5338211" y="3095458"/>
            <a:ext cx="2483302" cy="623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ea typeface="Roboto Light" panose="02000000000000000000" pitchFamily="2" charset="0"/>
                <a:cs typeface="Open Sans Light" panose="020B0306030504020204" pitchFamily="34" charset="0"/>
              </a:rPr>
              <a:t>The 2024 Scholarship application process opens.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909A59D-D996-40FE-BE6A-4D43A22DCB39}"/>
              </a:ext>
            </a:extLst>
          </p:cNvPr>
          <p:cNvCxnSpPr>
            <a:cxnSpLocks/>
          </p:cNvCxnSpPr>
          <p:nvPr/>
        </p:nvCxnSpPr>
        <p:spPr>
          <a:xfrm>
            <a:off x="7185950" y="2656560"/>
            <a:ext cx="288000" cy="0"/>
          </a:xfrm>
          <a:prstGeom prst="line">
            <a:avLst/>
          </a:prstGeom>
          <a:ln w="12700" cap="rnd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EE803947-3B48-482A-89FF-8AD05FD86C14}"/>
              </a:ext>
            </a:extLst>
          </p:cNvPr>
          <p:cNvSpPr/>
          <p:nvPr/>
        </p:nvSpPr>
        <p:spPr>
          <a:xfrm>
            <a:off x="4738137" y="2656560"/>
            <a:ext cx="476348" cy="47634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49AF620-269F-4234-844E-ED3954DBAB83}"/>
              </a:ext>
            </a:extLst>
          </p:cNvPr>
          <p:cNvSpPr/>
          <p:nvPr/>
        </p:nvSpPr>
        <p:spPr>
          <a:xfrm>
            <a:off x="7896225" y="2469560"/>
            <a:ext cx="3203575" cy="137538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71500" dist="190500" dir="5400000" sx="96000" sy="96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616621F-182D-4479-8BA2-E69A52153323}"/>
              </a:ext>
            </a:extLst>
          </p:cNvPr>
          <p:cNvSpPr txBox="1"/>
          <p:nvPr/>
        </p:nvSpPr>
        <p:spPr>
          <a:xfrm>
            <a:off x="8740224" y="2666720"/>
            <a:ext cx="2135739" cy="388376"/>
          </a:xfrm>
          <a:prstGeom prst="rect">
            <a:avLst/>
          </a:prstGeom>
        </p:spPr>
        <p:txBody>
          <a:bodyPr wrap="square" rtlCol="0" anchor="b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600" b="1" dirty="0">
                <a:latin typeface="+mj-lt"/>
                <a:ea typeface="Roboto Light" panose="02000000000000000000" pitchFamily="2" charset="0"/>
                <a:cs typeface="Open Sans Light" panose="020B0306030504020204" pitchFamily="34" charset="0"/>
              </a:rPr>
              <a:t>May 15, 2024</a:t>
            </a:r>
            <a:endParaRPr lang="en-ID" sz="1600" b="1" dirty="0">
              <a:latin typeface="+mj-lt"/>
              <a:ea typeface="Roboto Light" panose="02000000000000000000" pitchFamily="2" charset="0"/>
              <a:cs typeface="Open Sans Light" panose="020B03060305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704DE3-CEB7-4445-8AFD-6E77E212432E}"/>
              </a:ext>
            </a:extLst>
          </p:cNvPr>
          <p:cNvSpPr txBox="1"/>
          <p:nvPr/>
        </p:nvSpPr>
        <p:spPr>
          <a:xfrm>
            <a:off x="8740224" y="3095458"/>
            <a:ext cx="2135739" cy="623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ea typeface="Roboto Light" panose="02000000000000000000" pitchFamily="2" charset="0"/>
                <a:cs typeface="Open Sans Light" panose="020B0306030504020204" pitchFamily="34" charset="0"/>
              </a:rPr>
              <a:t>Scholarship application process closes.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65437E5-B125-4367-9E58-33C83EFB5F46}"/>
              </a:ext>
            </a:extLst>
          </p:cNvPr>
          <p:cNvSpPr/>
          <p:nvPr/>
        </p:nvSpPr>
        <p:spPr>
          <a:xfrm>
            <a:off x="8140150" y="2656560"/>
            <a:ext cx="476348" cy="47634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83FE0F7-6CCE-41D8-8CE0-64CCD0A0CE6E}"/>
              </a:ext>
            </a:extLst>
          </p:cNvPr>
          <p:cNvSpPr/>
          <p:nvPr/>
        </p:nvSpPr>
        <p:spPr>
          <a:xfrm>
            <a:off x="1092200" y="4082520"/>
            <a:ext cx="3203575" cy="137538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71500" dist="190500" dir="5400000" sx="96000" sy="96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5AD9A40-F2B6-430F-8DCB-6F47C8E21B86}"/>
              </a:ext>
            </a:extLst>
          </p:cNvPr>
          <p:cNvSpPr txBox="1"/>
          <p:nvPr/>
        </p:nvSpPr>
        <p:spPr>
          <a:xfrm>
            <a:off x="1936199" y="4279680"/>
            <a:ext cx="2135739" cy="388376"/>
          </a:xfrm>
          <a:prstGeom prst="rect">
            <a:avLst/>
          </a:prstGeom>
        </p:spPr>
        <p:txBody>
          <a:bodyPr wrap="square" rtlCol="0" anchor="b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600" dirty="0">
                <a:latin typeface="+mj-lt"/>
                <a:ea typeface="Roboto Light" panose="02000000000000000000" pitchFamily="2" charset="0"/>
                <a:cs typeface="Open Sans Light" panose="020B0306030504020204" pitchFamily="34" charset="0"/>
              </a:rPr>
              <a:t>July 25, 2024</a:t>
            </a:r>
            <a:endParaRPr lang="en-ID" sz="1600" dirty="0">
              <a:latin typeface="+mj-lt"/>
              <a:ea typeface="Roboto Light" panose="02000000000000000000" pitchFamily="2" charset="0"/>
              <a:cs typeface="Open Sans Light" panose="020B0306030504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0585B96-DDF0-4A63-AF01-5D6C9A1ADB53}"/>
              </a:ext>
            </a:extLst>
          </p:cNvPr>
          <p:cNvSpPr txBox="1"/>
          <p:nvPr/>
        </p:nvSpPr>
        <p:spPr>
          <a:xfrm>
            <a:off x="1936199" y="4708418"/>
            <a:ext cx="2359575" cy="623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ea typeface="Roboto Light" panose="02000000000000000000" pitchFamily="2" charset="0"/>
                <a:cs typeface="Open Sans Light" panose="020B0306030504020204" pitchFamily="34" charset="0"/>
              </a:rPr>
              <a:t>Virtual Celebration of Achievement Celebration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804D06D-FCAA-4C84-895F-2E1FF2BA21D2}"/>
              </a:ext>
            </a:extLst>
          </p:cNvPr>
          <p:cNvSpPr/>
          <p:nvPr/>
        </p:nvSpPr>
        <p:spPr>
          <a:xfrm>
            <a:off x="1336125" y="4269520"/>
            <a:ext cx="476348" cy="47634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EDE4381-0495-484D-AE34-FCCA7409C3AF}"/>
              </a:ext>
            </a:extLst>
          </p:cNvPr>
          <p:cNvSpPr/>
          <p:nvPr/>
        </p:nvSpPr>
        <p:spPr>
          <a:xfrm>
            <a:off x="4494212" y="4082520"/>
            <a:ext cx="3203575" cy="137538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71500" dist="190500" dir="5400000" sx="96000" sy="96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686695A-E587-4DC1-A8EE-F9F300EFC5C5}"/>
              </a:ext>
            </a:extLst>
          </p:cNvPr>
          <p:cNvSpPr txBox="1"/>
          <p:nvPr/>
        </p:nvSpPr>
        <p:spPr>
          <a:xfrm>
            <a:off x="5338211" y="4279680"/>
            <a:ext cx="2135739" cy="388376"/>
          </a:xfrm>
          <a:prstGeom prst="rect">
            <a:avLst/>
          </a:prstGeom>
        </p:spPr>
        <p:txBody>
          <a:bodyPr wrap="square" rtlCol="0" anchor="b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600" dirty="0">
                <a:latin typeface="+mj-lt"/>
                <a:ea typeface="Roboto Light" panose="02000000000000000000" pitchFamily="2" charset="0"/>
                <a:cs typeface="Open Sans Light" panose="020B0306030504020204" pitchFamily="34" charset="0"/>
              </a:rPr>
              <a:t>December 3, 2024</a:t>
            </a:r>
            <a:endParaRPr lang="en-ID" sz="1600" dirty="0">
              <a:latin typeface="+mj-lt"/>
              <a:ea typeface="Roboto Light" panose="02000000000000000000" pitchFamily="2" charset="0"/>
              <a:cs typeface="Open Sans Light" panose="020B0306030504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2CB7E33-3C1F-4DED-9EB1-C6A469B5D3B9}"/>
              </a:ext>
            </a:extLst>
          </p:cNvPr>
          <p:cNvSpPr txBox="1"/>
          <p:nvPr/>
        </p:nvSpPr>
        <p:spPr>
          <a:xfrm>
            <a:off x="5338211" y="4708418"/>
            <a:ext cx="2135739" cy="34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ea typeface="Roboto Light" panose="02000000000000000000" pitchFamily="2" charset="0"/>
                <a:cs typeface="Open Sans Light" panose="020B0306030504020204" pitchFamily="34" charset="0"/>
              </a:rPr>
              <a:t>Giving Tuesday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E42EBFE-6E34-4D02-B083-641CC4B3C734}"/>
              </a:ext>
            </a:extLst>
          </p:cNvPr>
          <p:cNvSpPr/>
          <p:nvPr/>
        </p:nvSpPr>
        <p:spPr>
          <a:xfrm>
            <a:off x="4738137" y="4269520"/>
            <a:ext cx="476348" cy="47634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05C7AEA-2FE2-43E7-9476-B2DBDD523904}"/>
              </a:ext>
            </a:extLst>
          </p:cNvPr>
          <p:cNvSpPr/>
          <p:nvPr/>
        </p:nvSpPr>
        <p:spPr>
          <a:xfrm>
            <a:off x="7896225" y="4082520"/>
            <a:ext cx="3203575" cy="137538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71500" dist="190500" dir="5400000" sx="96000" sy="96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66C2AEA-88A5-4F40-B9FE-0C6CF52E0A86}"/>
              </a:ext>
            </a:extLst>
          </p:cNvPr>
          <p:cNvSpPr txBox="1"/>
          <p:nvPr/>
        </p:nvSpPr>
        <p:spPr>
          <a:xfrm>
            <a:off x="8740224" y="4279680"/>
            <a:ext cx="2135739" cy="388376"/>
          </a:xfrm>
          <a:prstGeom prst="rect">
            <a:avLst/>
          </a:prstGeom>
        </p:spPr>
        <p:txBody>
          <a:bodyPr wrap="square" rtlCol="0" anchor="b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chemeClr val="accent6"/>
                </a:solidFill>
                <a:latin typeface="+mj-lt"/>
                <a:ea typeface="Roboto Light" panose="02000000000000000000" pitchFamily="2" charset="0"/>
                <a:cs typeface="Open Sans Light" panose="020B0306030504020204" pitchFamily="34" charset="0"/>
              </a:rPr>
              <a:t>December 31, 2024</a:t>
            </a:r>
            <a:endParaRPr lang="en-ID" sz="1600" dirty="0">
              <a:solidFill>
                <a:schemeClr val="accent6"/>
              </a:solidFill>
              <a:latin typeface="+mj-lt"/>
              <a:ea typeface="Roboto Light" panose="02000000000000000000" pitchFamily="2" charset="0"/>
              <a:cs typeface="Open Sans Light" panose="020B0306030504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2726D61-67DE-4F4B-9E80-49F1630AF915}"/>
              </a:ext>
            </a:extLst>
          </p:cNvPr>
          <p:cNvSpPr txBox="1"/>
          <p:nvPr/>
        </p:nvSpPr>
        <p:spPr>
          <a:xfrm>
            <a:off x="8740224" y="4708418"/>
            <a:ext cx="2135739" cy="623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ea typeface="Roboto Light" panose="02000000000000000000" pitchFamily="2" charset="0"/>
                <a:cs typeface="Open Sans Light" panose="020B0306030504020204" pitchFamily="34" charset="0"/>
              </a:rPr>
              <a:t>Yearend Giving Deadline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D7FA352-68B6-4F23-BEC7-C76CC86BE5C7}"/>
              </a:ext>
            </a:extLst>
          </p:cNvPr>
          <p:cNvSpPr/>
          <p:nvPr/>
        </p:nvSpPr>
        <p:spPr>
          <a:xfrm>
            <a:off x="8140150" y="4269520"/>
            <a:ext cx="476348" cy="47634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CD4FDC9-6332-4929-A8FF-668B4C33B072}"/>
              </a:ext>
            </a:extLst>
          </p:cNvPr>
          <p:cNvSpPr/>
          <p:nvPr/>
        </p:nvSpPr>
        <p:spPr>
          <a:xfrm>
            <a:off x="1436236" y="4369631"/>
            <a:ext cx="276126" cy="276126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CADBF07-D7ED-4F85-9B45-25349E562ACA}"/>
              </a:ext>
            </a:extLst>
          </p:cNvPr>
          <p:cNvSpPr/>
          <p:nvPr/>
        </p:nvSpPr>
        <p:spPr>
          <a:xfrm>
            <a:off x="4838248" y="4369631"/>
            <a:ext cx="276126" cy="276126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D2781A1-F6C8-47A4-A95E-F13F03E5C8EF}"/>
              </a:ext>
            </a:extLst>
          </p:cNvPr>
          <p:cNvSpPr/>
          <p:nvPr/>
        </p:nvSpPr>
        <p:spPr>
          <a:xfrm>
            <a:off x="1436236" y="2756671"/>
            <a:ext cx="276126" cy="276126"/>
          </a:xfrm>
          <a:prstGeom prst="rect">
            <a:avLst/>
          </a:pr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920C63E-B828-4966-977B-79CB1E59DC56}"/>
              </a:ext>
            </a:extLst>
          </p:cNvPr>
          <p:cNvSpPr/>
          <p:nvPr/>
        </p:nvSpPr>
        <p:spPr>
          <a:xfrm>
            <a:off x="8240261" y="4369631"/>
            <a:ext cx="276126" cy="276126"/>
          </a:xfrm>
          <a:prstGeom prst="rect">
            <a:avLst/>
          </a:pr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9A29052-0FB6-43A1-BA7A-38CE7DBECDCD}"/>
              </a:ext>
            </a:extLst>
          </p:cNvPr>
          <p:cNvSpPr/>
          <p:nvPr/>
        </p:nvSpPr>
        <p:spPr>
          <a:xfrm>
            <a:off x="4838248" y="2756671"/>
            <a:ext cx="276126" cy="276126"/>
          </a:xfrm>
          <a:prstGeom prst="rect">
            <a:avLst/>
          </a:pr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15B3D0C-7FC6-484A-8E38-3FE32A05462C}"/>
              </a:ext>
            </a:extLst>
          </p:cNvPr>
          <p:cNvSpPr/>
          <p:nvPr/>
        </p:nvSpPr>
        <p:spPr>
          <a:xfrm>
            <a:off x="8240261" y="2756671"/>
            <a:ext cx="276126" cy="276126"/>
          </a:xfrm>
          <a:prstGeom prst="rect">
            <a:avLst/>
          </a:pr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7425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C151FCFF-993A-A141-B1B8-C5F6D8A4984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6780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allelogram 1">
            <a:extLst>
              <a:ext uri="{FF2B5EF4-FFF2-40B4-BE49-F238E27FC236}">
                <a16:creationId xmlns:a16="http://schemas.microsoft.com/office/drawing/2014/main" id="{D9533646-41F6-44A9-9EBF-2D45CAE9D475}"/>
              </a:ext>
            </a:extLst>
          </p:cNvPr>
          <p:cNvSpPr/>
          <p:nvPr/>
        </p:nvSpPr>
        <p:spPr>
          <a:xfrm>
            <a:off x="1284461" y="0"/>
            <a:ext cx="2797646" cy="5175352"/>
          </a:xfrm>
          <a:prstGeom prst="parallelogram">
            <a:avLst>
              <a:gd name="adj" fmla="val 72503"/>
            </a:avLst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endParaRPr lang="en-US" sz="1200" b="1" dirty="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A91CEC-321C-4A57-90D7-A913F252C0D5}"/>
              </a:ext>
            </a:extLst>
          </p:cNvPr>
          <p:cNvSpPr txBox="1"/>
          <p:nvPr/>
        </p:nvSpPr>
        <p:spPr>
          <a:xfrm>
            <a:off x="370061" y="99151"/>
            <a:ext cx="118219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800" b="1" dirty="0">
                <a:latin typeface="+mj-lt"/>
              </a:rPr>
              <a:t>Continue to Invest in Our Next </a:t>
            </a:r>
            <a:r>
              <a:rPr lang="en-GB" sz="2800" b="1" dirty="0">
                <a:solidFill>
                  <a:schemeClr val="accent5"/>
                </a:solidFill>
                <a:latin typeface="+mj-lt"/>
              </a:rPr>
              <a:t>Generation of Achievers</a:t>
            </a:r>
            <a:br>
              <a:rPr lang="en-US" sz="2800" b="1" dirty="0">
                <a:latin typeface="+mj-lt"/>
              </a:rPr>
            </a:br>
            <a:r>
              <a:rPr lang="en-US" sz="2800" b="1" dirty="0">
                <a:latin typeface="+mj-lt"/>
              </a:rPr>
              <a:t>by Supporting the </a:t>
            </a:r>
            <a:r>
              <a:rPr lang="en-US" sz="2800" b="1" dirty="0">
                <a:solidFill>
                  <a:srgbClr val="FF0104"/>
                </a:solidFill>
                <a:latin typeface="+mj-lt"/>
              </a:rPr>
              <a:t>Virtual Celebration of Achievement</a:t>
            </a:r>
            <a:endParaRPr lang="en-GB" sz="2800" b="1" dirty="0">
              <a:solidFill>
                <a:srgbClr val="FF0104"/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BAAB2B-4015-164D-8685-EDDC741F36FC}"/>
              </a:ext>
            </a:extLst>
          </p:cNvPr>
          <p:cNvSpPr txBox="1"/>
          <p:nvPr/>
        </p:nvSpPr>
        <p:spPr>
          <a:xfrm>
            <a:off x="1446389" y="1565264"/>
            <a:ext cx="9607435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Support new programs like “</a:t>
            </a:r>
            <a:r>
              <a:rPr lang="en-US" sz="2000" dirty="0">
                <a:solidFill>
                  <a:srgbClr val="FF0000"/>
                </a:solidFill>
                <a:latin typeface="+mj-lt"/>
              </a:rPr>
              <a:t>CLOSE Up</a:t>
            </a:r>
            <a:r>
              <a:rPr lang="en-US" sz="2000" dirty="0">
                <a:latin typeface="+mj-lt"/>
              </a:rPr>
              <a:t>” Guide Right Civic Engagement Fellows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Disperse $400,000 for Fraternity programs in 2024: Kappa Kamp, ULI/Lead Kappa, Guide Right, and scholarships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0" i="0" dirty="0">
                <a:effectLst/>
                <a:latin typeface="+mj-lt"/>
              </a:rPr>
              <a:t>Fund PowerSchool Naviance to help young adults go to college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0" i="0" dirty="0">
                <a:effectLst/>
                <a:latin typeface="+mj-lt"/>
              </a:rPr>
              <a:t>Fund </a:t>
            </a:r>
            <a:r>
              <a:rPr lang="en-US" sz="2000" b="0" i="1" dirty="0">
                <a:solidFill>
                  <a:srgbClr val="FF0000"/>
                </a:solidFill>
                <a:effectLst/>
                <a:latin typeface="+mj-lt"/>
              </a:rPr>
              <a:t>i</a:t>
            </a:r>
            <a:r>
              <a:rPr lang="en-US" sz="2000" b="0" i="0" dirty="0">
                <a:effectLst/>
                <a:latin typeface="+mj-lt"/>
              </a:rPr>
              <a:t>Kare</a:t>
            </a:r>
            <a:r>
              <a:rPr lang="en-US" sz="2000" dirty="0">
                <a:latin typeface="+mj-lt"/>
              </a:rPr>
              <a:t>: Disaster Relief Fund</a:t>
            </a:r>
            <a:endParaRPr lang="en-US" sz="2000" b="0" i="0" dirty="0">
              <a:effectLst/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14465A-3130-C742-A5BF-9DED11F6A103}"/>
              </a:ext>
            </a:extLst>
          </p:cNvPr>
          <p:cNvSpPr txBox="1"/>
          <p:nvPr/>
        </p:nvSpPr>
        <p:spPr>
          <a:xfrm>
            <a:off x="1357537" y="1255208"/>
            <a:ext cx="118219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FF0000"/>
                </a:solidFill>
                <a:latin typeface="+mj-lt"/>
              </a:rPr>
              <a:t>The Why</a:t>
            </a:r>
            <a:endParaRPr lang="en-GB" sz="2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3C39E98-926F-7944-BDC4-9040FD999CCC}"/>
              </a:ext>
            </a:extLst>
          </p:cNvPr>
          <p:cNvSpPr txBox="1"/>
          <p:nvPr/>
        </p:nvSpPr>
        <p:spPr>
          <a:xfrm>
            <a:off x="1446389" y="4229347"/>
            <a:ext cx="9607435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latin typeface="+mj-lt"/>
              </a:rPr>
              <a:t>Individual Members: </a:t>
            </a:r>
            <a:r>
              <a:rPr lang="en-US" sz="2000" dirty="0">
                <a:latin typeface="+mj-lt"/>
              </a:rPr>
              <a:t>Contribute $25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latin typeface="+mj-lt"/>
              </a:rPr>
              <a:t>Chapters &amp; Provinces: </a:t>
            </a:r>
            <a:r>
              <a:rPr lang="en-US" sz="2000" dirty="0">
                <a:latin typeface="+mj-lt"/>
              </a:rPr>
              <a:t>Support the national signature event, the </a:t>
            </a:r>
            <a:r>
              <a:rPr lang="en-US" sz="2000" dirty="0">
                <a:solidFill>
                  <a:srgbClr val="FF0000"/>
                </a:solidFill>
                <a:latin typeface="+mj-lt"/>
              </a:rPr>
              <a:t>Celebration of Achievement, </a:t>
            </a:r>
            <a:r>
              <a:rPr lang="en-US" sz="2000" dirty="0">
                <a:latin typeface="+mj-lt"/>
              </a:rPr>
              <a:t>with a sponsorship of the signature </a:t>
            </a:r>
            <a:br>
              <a:rPr lang="en-US" sz="2000" dirty="0">
                <a:latin typeface="+mj-lt"/>
              </a:rPr>
            </a:br>
            <a:r>
              <a:rPr lang="en-US" sz="2000" dirty="0">
                <a:latin typeface="+mj-lt"/>
              </a:rPr>
              <a:t>event on </a:t>
            </a:r>
            <a:r>
              <a:rPr lang="en-US" sz="2000" b="1" dirty="0">
                <a:latin typeface="+mj-lt"/>
              </a:rPr>
              <a:t>July 25, 2024</a:t>
            </a:r>
            <a:r>
              <a:rPr lang="en-US" sz="2000" dirty="0">
                <a:latin typeface="+mj-lt"/>
              </a:rPr>
              <a:t>. The 2024 goal is to raise </a:t>
            </a:r>
            <a:r>
              <a:rPr lang="en-US" sz="2000" dirty="0">
                <a:solidFill>
                  <a:srgbClr val="FF0000"/>
                </a:solidFill>
                <a:latin typeface="+mj-lt"/>
              </a:rPr>
              <a:t>$400,000 </a:t>
            </a:r>
            <a:r>
              <a:rPr lang="en-US" sz="2000" dirty="0">
                <a:latin typeface="+mj-lt"/>
              </a:rPr>
              <a:t>for </a:t>
            </a:r>
            <a:br>
              <a:rPr lang="en-US" sz="2000" dirty="0">
                <a:latin typeface="+mj-lt"/>
              </a:rPr>
            </a:br>
            <a:r>
              <a:rPr lang="en-US" sz="2000" dirty="0">
                <a:solidFill>
                  <a:srgbClr val="FF0000"/>
                </a:solidFill>
                <a:latin typeface="+mj-lt"/>
              </a:rPr>
              <a:t>youth programs &amp; scholarships</a:t>
            </a:r>
            <a:r>
              <a:rPr lang="en-US" sz="2000" dirty="0">
                <a:latin typeface="+mj-lt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6221CF5-4E66-6F49-B7D4-39CA87D15CC6}"/>
              </a:ext>
            </a:extLst>
          </p:cNvPr>
          <p:cNvSpPr txBox="1"/>
          <p:nvPr/>
        </p:nvSpPr>
        <p:spPr>
          <a:xfrm>
            <a:off x="1357537" y="3919291"/>
            <a:ext cx="118219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FF0000"/>
                </a:solidFill>
                <a:latin typeface="+mj-lt"/>
              </a:rPr>
              <a:t>The How</a:t>
            </a:r>
            <a:endParaRPr lang="en-GB" sz="20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7" name="Graphic 6" descr="Diploma roll with solid fill">
            <a:extLst>
              <a:ext uri="{FF2B5EF4-FFF2-40B4-BE49-F238E27FC236}">
                <a16:creationId xmlns:a16="http://schemas.microsoft.com/office/drawing/2014/main" id="{7179F1BF-E67B-2148-91F2-CD420B0181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9361" y="1571874"/>
            <a:ext cx="914400" cy="914400"/>
          </a:xfrm>
          <a:prstGeom prst="rect">
            <a:avLst/>
          </a:prstGeom>
        </p:spPr>
      </p:pic>
      <p:pic>
        <p:nvPicPr>
          <p:cNvPr id="19" name="Graphic 18" descr="Users with solid fill">
            <a:extLst>
              <a:ext uri="{FF2B5EF4-FFF2-40B4-BE49-F238E27FC236}">
                <a16:creationId xmlns:a16="http://schemas.microsoft.com/office/drawing/2014/main" id="{9EB7FD53-1EAD-4F4D-979A-F173B4BB32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9097" y="4319401"/>
            <a:ext cx="914400" cy="914400"/>
          </a:xfrm>
          <a:prstGeom prst="rect">
            <a:avLst/>
          </a:prstGeom>
        </p:spPr>
      </p:pic>
      <p:pic>
        <p:nvPicPr>
          <p:cNvPr id="23" name="Picture 22" descr="A qr code with a red logo&#10;&#10;Description automatically generated">
            <a:extLst>
              <a:ext uri="{FF2B5EF4-FFF2-40B4-BE49-F238E27FC236}">
                <a16:creationId xmlns:a16="http://schemas.microsoft.com/office/drawing/2014/main" id="{34B9F0D8-D68C-1D43-BAFA-0692081E93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2693" y="3965594"/>
            <a:ext cx="2008414" cy="2008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579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5531C427-13D2-4135-91E1-7444E1B7B7D7}"/>
              </a:ext>
            </a:extLst>
          </p:cNvPr>
          <p:cNvSpPr txBox="1"/>
          <p:nvPr/>
        </p:nvSpPr>
        <p:spPr>
          <a:xfrm>
            <a:off x="303679" y="2101796"/>
            <a:ext cx="472487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Follow us on social media or visit </a:t>
            </a:r>
            <a:b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</a:br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our website</a:t>
            </a:r>
          </a:p>
          <a:p>
            <a:pPr algn="ctr"/>
            <a:r>
              <a:rPr lang="en-GB" sz="2400" b="1" dirty="0" err="1">
                <a:solidFill>
                  <a:srgbClr val="C00000"/>
                </a:solidFill>
                <a:latin typeface="+mj-lt"/>
              </a:rPr>
              <a:t>thekappafoundation.org</a:t>
            </a:r>
            <a:r>
              <a:rPr lang="en-GB" sz="2400" b="1" dirty="0">
                <a:solidFill>
                  <a:srgbClr val="C00000"/>
                </a:solidFill>
                <a:latin typeface="+mj-lt"/>
              </a:rPr>
              <a:t>.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FEF9FCAC-DAFA-437C-9930-45C91EEBF5AF}"/>
              </a:ext>
            </a:extLst>
          </p:cNvPr>
          <p:cNvSpPr/>
          <p:nvPr/>
        </p:nvSpPr>
        <p:spPr>
          <a:xfrm>
            <a:off x="7939138" y="4896341"/>
            <a:ext cx="355388" cy="355388"/>
          </a:xfrm>
          <a:prstGeom prst="rect">
            <a:avLst/>
          </a:pr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6020364A-2671-4262-8581-65967BB72AF8}"/>
              </a:ext>
            </a:extLst>
          </p:cNvPr>
          <p:cNvGrpSpPr/>
          <p:nvPr/>
        </p:nvGrpSpPr>
        <p:grpSpPr>
          <a:xfrm>
            <a:off x="6659499" y="5444997"/>
            <a:ext cx="2239250" cy="855299"/>
            <a:chOff x="5864534" y="1468238"/>
            <a:chExt cx="2239250" cy="855299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2C5C7C57-3337-48BC-97B1-65AEA7BC2E40}"/>
                </a:ext>
              </a:extLst>
            </p:cNvPr>
            <p:cNvSpPr txBox="1"/>
            <p:nvPr/>
          </p:nvSpPr>
          <p:spPr>
            <a:xfrm>
              <a:off x="5864534" y="1776015"/>
              <a:ext cx="2239250" cy="5475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GB" sz="1200" dirty="0">
                  <a:solidFill>
                    <a:schemeClr val="bg1"/>
                  </a:solidFill>
                </a:rPr>
                <a:t>Lorem ipsum dolor sit amet, consectetuer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7DA9EC87-145C-4537-85E9-9847BC7ABA24}"/>
                </a:ext>
              </a:extLst>
            </p:cNvPr>
            <p:cNvSpPr txBox="1"/>
            <p:nvPr/>
          </p:nvSpPr>
          <p:spPr>
            <a:xfrm>
              <a:off x="5864534" y="1468238"/>
              <a:ext cx="22392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Twitter </a:t>
              </a:r>
              <a:endParaRPr lang="en-GB" sz="1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endParaRP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3B752871-8595-4F45-9C1F-8E1A5C68CB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1260" y="0"/>
            <a:ext cx="6570740" cy="550823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5B5E63D-F7BA-0B4F-B053-869D056C33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5719" y="5585191"/>
            <a:ext cx="3542225" cy="93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90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alpha val="80000"/>
              </a:schemeClr>
            </a:gs>
            <a:gs pos="100000">
              <a:schemeClr val="accent2">
                <a:lumMod val="60000"/>
                <a:lumOff val="40000"/>
                <a:alpha val="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A6CD7ACB-A1AD-4C83-A8AF-E4554F065589}"/>
              </a:ext>
            </a:extLst>
          </p:cNvPr>
          <p:cNvSpPr/>
          <p:nvPr/>
        </p:nvSpPr>
        <p:spPr>
          <a:xfrm>
            <a:off x="0" y="4812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1000"/>
                </a:schemeClr>
              </a:gs>
              <a:gs pos="100000">
                <a:schemeClr val="tx1">
                  <a:alpha val="2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FB5206A-F052-44FC-964F-87B3773A2987}"/>
              </a:ext>
            </a:extLst>
          </p:cNvPr>
          <p:cNvSpPr/>
          <p:nvPr/>
        </p:nvSpPr>
        <p:spPr>
          <a:xfrm>
            <a:off x="0" y="2235200"/>
            <a:ext cx="12192000" cy="2336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6FBB094-DBE1-4C79-B5DE-F4870C1B5F40}"/>
              </a:ext>
            </a:extLst>
          </p:cNvPr>
          <p:cNvSpPr/>
          <p:nvPr/>
        </p:nvSpPr>
        <p:spPr>
          <a:xfrm>
            <a:off x="2431375" y="2705725"/>
            <a:ext cx="7329251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800" b="1" dirty="0">
                <a:solidFill>
                  <a:schemeClr val="bg1"/>
                </a:solidFill>
                <a:latin typeface="+mj-lt"/>
              </a:rPr>
              <a:t>THANK YOU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A6AEBC16-EF78-224C-A8DB-33A74762DD41}"/>
              </a:ext>
            </a:extLst>
          </p:cNvPr>
          <p:cNvSpPr txBox="1">
            <a:spLocks/>
          </p:cNvSpPr>
          <p:nvPr/>
        </p:nvSpPr>
        <p:spPr>
          <a:xfrm>
            <a:off x="568823" y="990735"/>
            <a:ext cx="11413066" cy="4739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ID" sz="1800" b="1" dirty="0">
                <a:solidFill>
                  <a:schemeClr val="bg1"/>
                </a:solidFill>
              </a:rPr>
              <a:t>Together, we will continue to build a strong foundation for youth achievement across the country. Thank you for your ongoing support of The Kappa Alpha Psi Foundation.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6E54FB-AC05-404C-99C0-2A0A2DA5C0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7232" y="5236543"/>
            <a:ext cx="4130146" cy="109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8871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9">
            <a:extLst>
              <a:ext uri="{FF2B5EF4-FFF2-40B4-BE49-F238E27FC236}">
                <a16:creationId xmlns:a16="http://schemas.microsoft.com/office/drawing/2014/main" id="{80F7D462-8F2D-A64C-A877-1B2E243C674E}"/>
              </a:ext>
            </a:extLst>
          </p:cNvPr>
          <p:cNvSpPr txBox="1">
            <a:spLocks/>
          </p:cNvSpPr>
          <p:nvPr/>
        </p:nvSpPr>
        <p:spPr>
          <a:xfrm>
            <a:off x="355645" y="3497263"/>
            <a:ext cx="11480709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rgbClr val="FF0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2023 Year-in-Review Video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" name="object 6">
            <a:extLst>
              <a:ext uri="{FF2B5EF4-FFF2-40B4-BE49-F238E27FC236}">
                <a16:creationId xmlns:a16="http://schemas.microsoft.com/office/drawing/2014/main" id="{F573C26C-8FDE-6F4A-93BC-023A4E7F0507}"/>
              </a:ext>
            </a:extLst>
          </p:cNvPr>
          <p:cNvSpPr/>
          <p:nvPr/>
        </p:nvSpPr>
        <p:spPr>
          <a:xfrm>
            <a:off x="11009417" y="4823204"/>
            <a:ext cx="1183005" cy="2035175"/>
          </a:xfrm>
          <a:custGeom>
            <a:avLst/>
            <a:gdLst/>
            <a:ahLst/>
            <a:cxnLst/>
            <a:rect l="l" t="t" r="r" b="b"/>
            <a:pathLst>
              <a:path w="1183004" h="2035175">
                <a:moveTo>
                  <a:pt x="1182582" y="0"/>
                </a:moveTo>
                <a:lnTo>
                  <a:pt x="0" y="2034795"/>
                </a:lnTo>
                <a:lnTo>
                  <a:pt x="1182582" y="2034795"/>
                </a:lnTo>
                <a:lnTo>
                  <a:pt x="1182582" y="0"/>
                </a:lnTo>
                <a:close/>
              </a:path>
            </a:pathLst>
          </a:custGeom>
          <a:solidFill>
            <a:srgbClr val="F2050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7">
            <a:extLst>
              <a:ext uri="{FF2B5EF4-FFF2-40B4-BE49-F238E27FC236}">
                <a16:creationId xmlns:a16="http://schemas.microsoft.com/office/drawing/2014/main" id="{0C36F9A7-1191-5948-908C-766F3D9F4FA8}"/>
              </a:ext>
            </a:extLst>
          </p:cNvPr>
          <p:cNvSpPr/>
          <p:nvPr/>
        </p:nvSpPr>
        <p:spPr>
          <a:xfrm>
            <a:off x="0" y="0"/>
            <a:ext cx="1183005" cy="2035175"/>
          </a:xfrm>
          <a:custGeom>
            <a:avLst/>
            <a:gdLst/>
            <a:ahLst/>
            <a:cxnLst/>
            <a:rect l="l" t="t" r="r" b="b"/>
            <a:pathLst>
              <a:path w="1183005" h="2035175">
                <a:moveTo>
                  <a:pt x="1182582" y="0"/>
                </a:moveTo>
                <a:lnTo>
                  <a:pt x="0" y="0"/>
                </a:lnTo>
                <a:lnTo>
                  <a:pt x="0" y="2034795"/>
                </a:lnTo>
                <a:lnTo>
                  <a:pt x="1182582" y="0"/>
                </a:lnTo>
                <a:close/>
              </a:path>
            </a:pathLst>
          </a:custGeom>
          <a:solidFill>
            <a:srgbClr val="F2050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163ADA-B596-AA4C-91DE-64B0CE8A03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1435" y="1488672"/>
            <a:ext cx="4130146" cy="109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4988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5F4C4141-4433-5B44-9D08-4E8CEB523BA7}"/>
              </a:ext>
            </a:extLst>
          </p:cNvPr>
          <p:cNvSpPr txBox="1">
            <a:spLocks/>
          </p:cNvSpPr>
          <p:nvPr/>
        </p:nvSpPr>
        <p:spPr>
          <a:xfrm>
            <a:off x="154379" y="301808"/>
            <a:ext cx="7495834" cy="859888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 dirty="0">
                <a:solidFill>
                  <a:srgbClr val="FF0000"/>
                </a:solidFill>
                <a:latin typeface="+mj-lt"/>
              </a:rPr>
              <a:t>2024 BOARD OF DIRECTORS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82285C-D6B9-B64B-A501-16536747E4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165" y="1167942"/>
            <a:ext cx="5181600" cy="5181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659F1E-89E5-544B-9687-61141D8523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5505" y="5153891"/>
            <a:ext cx="2049620" cy="5424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C346E5C-235A-5B47-99B1-0F02957FB45E}"/>
              </a:ext>
            </a:extLst>
          </p:cNvPr>
          <p:cNvSpPr txBox="1"/>
          <p:nvPr/>
        </p:nvSpPr>
        <p:spPr>
          <a:xfrm>
            <a:off x="5870138" y="1191792"/>
            <a:ext cx="615957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ambria" panose="02040503050406030204" pitchFamily="18" charset="0"/>
              </a:rPr>
              <a:t>Michael J. Dubose, President		A. Ronald Berryman, Vice President</a:t>
            </a:r>
          </a:p>
          <a:p>
            <a:r>
              <a:rPr lang="en-US" sz="1200" dirty="0">
                <a:latin typeface="Cambria" panose="02040503050406030204" pitchFamily="18" charset="0"/>
              </a:rPr>
              <a:t>Michael M. Adkinson, P.E., Secretary		Martin L. Hubbard, CPA, Treasurer</a:t>
            </a:r>
          </a:p>
          <a:p>
            <a:endParaRPr lang="en-US" sz="1200" dirty="0">
              <a:latin typeface="Cambria" panose="02040503050406030204" pitchFamily="18" charset="0"/>
            </a:endParaRPr>
          </a:p>
          <a:p>
            <a:r>
              <a:rPr lang="en-US" sz="1200" dirty="0">
                <a:latin typeface="Cambria" panose="02040503050406030204" pitchFamily="18" charset="0"/>
              </a:rPr>
              <a:t>Jimmie McMikle			Robert L. Jenkins, Jr. </a:t>
            </a:r>
          </a:p>
          <a:p>
            <a:r>
              <a:rPr lang="en-US" sz="1200" dirty="0">
                <a:latin typeface="Cambria" panose="02040503050406030204" pitchFamily="18" charset="0"/>
              </a:rPr>
              <a:t>Jordan Q. Smith			Rhen C. Bass</a:t>
            </a:r>
          </a:p>
          <a:p>
            <a:r>
              <a:rPr lang="en-US" sz="1200" dirty="0">
                <a:latin typeface="Cambria" panose="02040503050406030204" pitchFamily="18" charset="0"/>
              </a:rPr>
              <a:t>Kevin D. Kyles**			Theresa L. Foster	</a:t>
            </a:r>
          </a:p>
          <a:p>
            <a:r>
              <a:rPr lang="en-US" sz="1200" dirty="0">
                <a:latin typeface="Cambria" panose="02040503050406030204" pitchFamily="18" charset="0"/>
              </a:rPr>
              <a:t>Sean B. Battle				Thomas L. Battles	</a:t>
            </a:r>
          </a:p>
          <a:p>
            <a:r>
              <a:rPr lang="en-US" sz="1200" dirty="0">
                <a:latin typeface="Cambria" panose="02040503050406030204" pitchFamily="18" charset="0"/>
              </a:rPr>
              <a:t>Darryl Berry				Donald C. Bland	</a:t>
            </a:r>
          </a:p>
          <a:p>
            <a:r>
              <a:rPr lang="en-US" sz="1200" dirty="0">
                <a:latin typeface="Cambria" panose="02040503050406030204" pitchFamily="18" charset="0"/>
              </a:rPr>
              <a:t>Richard O. Coleman			Donald Frieson	</a:t>
            </a:r>
          </a:p>
          <a:p>
            <a:r>
              <a:rPr lang="en-US" sz="1200" dirty="0">
                <a:latin typeface="Cambria" panose="02040503050406030204" pitchFamily="18" charset="0"/>
              </a:rPr>
              <a:t>Cain A. Hayes				Gail Johnson	</a:t>
            </a:r>
          </a:p>
          <a:p>
            <a:r>
              <a:rPr lang="en-US" sz="1200" dirty="0">
                <a:latin typeface="Cambria" panose="02040503050406030204" pitchFamily="18" charset="0"/>
              </a:rPr>
              <a:t>Sherman Kizart			James Simms	</a:t>
            </a:r>
          </a:p>
          <a:p>
            <a:r>
              <a:rPr lang="en-US" sz="1200" dirty="0">
                <a:latin typeface="Cambria" panose="02040503050406030204" pitchFamily="18" charset="0"/>
              </a:rPr>
              <a:t>Gregory S. Thomas			Adrienne Trimble</a:t>
            </a:r>
          </a:p>
          <a:p>
            <a:endParaRPr lang="en-US" sz="1200" dirty="0">
              <a:latin typeface="Cambria" panose="02040503050406030204" pitchFamily="18" charset="0"/>
            </a:endParaRPr>
          </a:p>
          <a:p>
            <a:pPr algn="ctr"/>
            <a:r>
              <a:rPr lang="en-US" sz="1200" dirty="0">
                <a:latin typeface="Cambria" panose="02040503050406030204" pitchFamily="18" charset="0"/>
              </a:rPr>
              <a:t>Anthony G. Stepney, Executive Director</a:t>
            </a:r>
          </a:p>
          <a:p>
            <a:pPr algn="ctr"/>
            <a:r>
              <a:rPr lang="en-US" sz="1200" dirty="0">
                <a:latin typeface="Cambria" panose="02040503050406030204" pitchFamily="18" charset="0"/>
              </a:rPr>
              <a:t>Cheryl Davis, Executive Assistant</a:t>
            </a:r>
          </a:p>
          <a:p>
            <a:pPr algn="ctr"/>
            <a:r>
              <a:rPr lang="en-US" sz="1200" dirty="0">
                <a:latin typeface="Cambria" panose="02040503050406030204" pitchFamily="18" charset="0"/>
              </a:rPr>
              <a:t>Mona Hudson, AMS, Meeting &amp; Event Planning/Implementation</a:t>
            </a:r>
          </a:p>
          <a:p>
            <a:pPr algn="ctr"/>
            <a:r>
              <a:rPr lang="en-US" sz="1200" dirty="0">
                <a:latin typeface="Cambria" panose="02040503050406030204" pitchFamily="18" charset="0"/>
              </a:rPr>
              <a:t>LaTricia Woods, MX Communications, Public Relations &amp; Marketing</a:t>
            </a:r>
          </a:p>
          <a:p>
            <a:endParaRPr lang="en-US" sz="1200" dirty="0">
              <a:latin typeface="Cambria" panose="02040503050406030204" pitchFamily="18" charset="0"/>
            </a:endParaRPr>
          </a:p>
          <a:p>
            <a:pPr algn="ctr"/>
            <a:r>
              <a:rPr lang="en-US" sz="1200" b="1" dirty="0">
                <a:latin typeface="Cambria" panose="02040503050406030204" pitchFamily="18" charset="0"/>
              </a:rPr>
              <a:t>Director Emeriti</a:t>
            </a:r>
          </a:p>
          <a:p>
            <a:r>
              <a:rPr lang="en-US" sz="1200" dirty="0">
                <a:latin typeface="Cambria" panose="02040503050406030204" pitchFamily="18" charset="0"/>
              </a:rPr>
              <a:t>Rodney C. Adkins	Randall Bacon*	Hon. Thomas J. Bradley*</a:t>
            </a:r>
          </a:p>
          <a:p>
            <a:r>
              <a:rPr lang="en-US" sz="1200" dirty="0">
                <a:latin typeface="Cambria" panose="02040503050406030204" pitchFamily="18" charset="0"/>
              </a:rPr>
              <a:t>Arthur L. Carter*	William Croom	Earnest H. Davenport*</a:t>
            </a:r>
          </a:p>
          <a:p>
            <a:r>
              <a:rPr lang="en-US" sz="1200" dirty="0">
                <a:latin typeface="Cambria" panose="02040503050406030204" pitchFamily="18" charset="0"/>
              </a:rPr>
              <a:t>Elva J. Edwards*	Robert L. Greene	Robert L. Harris, Esq.	</a:t>
            </a:r>
          </a:p>
          <a:p>
            <a:r>
              <a:rPr lang="en-US" sz="1200" dirty="0">
                <a:latin typeface="Cambria" panose="02040503050406030204" pitchFamily="18" charset="0"/>
              </a:rPr>
              <a:t>Melvin C. Hopson	William G. Mays*	Henry E. Parker*               </a:t>
            </a:r>
          </a:p>
          <a:p>
            <a:endParaRPr lang="en-US" sz="1200" dirty="0">
              <a:latin typeface="Cambria" panose="02040503050406030204" pitchFamily="18" charset="0"/>
            </a:endParaRPr>
          </a:p>
          <a:p>
            <a:r>
              <a:rPr lang="en-US" sz="1200" dirty="0">
                <a:latin typeface="Cambria" panose="02040503050406030204" pitchFamily="18" charset="0"/>
              </a:rPr>
              <a:t>*Deceased 		</a:t>
            </a:r>
          </a:p>
        </p:txBody>
      </p:sp>
    </p:spTree>
    <p:extLst>
      <p:ext uri="{BB962C8B-B14F-4D97-AF65-F5344CB8AC3E}">
        <p14:creationId xmlns:p14="http://schemas.microsoft.com/office/powerpoint/2010/main" val="9738526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365184" y="6387084"/>
            <a:ext cx="126364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0" dirty="0">
                <a:latin typeface="Arial"/>
                <a:cs typeface="Arial"/>
              </a:rPr>
              <a:t>5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21195" y="6466968"/>
            <a:ext cx="62230" cy="108585"/>
          </a:xfrm>
          <a:custGeom>
            <a:avLst/>
            <a:gdLst/>
            <a:ahLst/>
            <a:cxnLst/>
            <a:rect l="l" t="t" r="r" b="b"/>
            <a:pathLst>
              <a:path w="62229" h="108584">
                <a:moveTo>
                  <a:pt x="11256" y="0"/>
                </a:moveTo>
                <a:lnTo>
                  <a:pt x="5628" y="0"/>
                </a:lnTo>
                <a:lnTo>
                  <a:pt x="0" y="2778"/>
                </a:lnTo>
                <a:lnTo>
                  <a:pt x="0" y="105568"/>
                </a:lnTo>
                <a:lnTo>
                  <a:pt x="5628" y="108347"/>
                </a:lnTo>
                <a:lnTo>
                  <a:pt x="11256" y="108347"/>
                </a:lnTo>
                <a:lnTo>
                  <a:pt x="61913" y="58340"/>
                </a:lnTo>
                <a:lnTo>
                  <a:pt x="61913" y="50006"/>
                </a:lnTo>
                <a:lnTo>
                  <a:pt x="14071" y="2778"/>
                </a:lnTo>
                <a:lnTo>
                  <a:pt x="11256" y="2778"/>
                </a:lnTo>
                <a:lnTo>
                  <a:pt x="11256" y="0"/>
                </a:lnTo>
                <a:close/>
              </a:path>
            </a:pathLst>
          </a:custGeom>
          <a:solidFill>
            <a:srgbClr val="F2050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009417" y="4823204"/>
            <a:ext cx="1183005" cy="2035175"/>
          </a:xfrm>
          <a:custGeom>
            <a:avLst/>
            <a:gdLst/>
            <a:ahLst/>
            <a:cxnLst/>
            <a:rect l="l" t="t" r="r" b="b"/>
            <a:pathLst>
              <a:path w="1183004" h="2035175">
                <a:moveTo>
                  <a:pt x="1182582" y="0"/>
                </a:moveTo>
                <a:lnTo>
                  <a:pt x="0" y="2034795"/>
                </a:lnTo>
                <a:lnTo>
                  <a:pt x="1182582" y="2034795"/>
                </a:lnTo>
                <a:lnTo>
                  <a:pt x="1182582" y="0"/>
                </a:lnTo>
                <a:close/>
              </a:path>
            </a:pathLst>
          </a:custGeom>
          <a:solidFill>
            <a:srgbClr val="F2050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0"/>
            <a:ext cx="1183005" cy="2035175"/>
          </a:xfrm>
          <a:custGeom>
            <a:avLst/>
            <a:gdLst/>
            <a:ahLst/>
            <a:cxnLst/>
            <a:rect l="l" t="t" r="r" b="b"/>
            <a:pathLst>
              <a:path w="1183005" h="2035175">
                <a:moveTo>
                  <a:pt x="1182582" y="0"/>
                </a:moveTo>
                <a:lnTo>
                  <a:pt x="0" y="0"/>
                </a:lnTo>
                <a:lnTo>
                  <a:pt x="0" y="2034795"/>
                </a:lnTo>
                <a:lnTo>
                  <a:pt x="1182582" y="0"/>
                </a:lnTo>
                <a:close/>
              </a:path>
            </a:pathLst>
          </a:custGeom>
          <a:solidFill>
            <a:srgbClr val="F2050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86145EFB-0DE2-A44F-B4BF-733FA8A9B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0267" y="12443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+mj-lt"/>
              </a:rPr>
              <a:t>A REVIEW: </a:t>
            </a:r>
            <a:r>
              <a:rPr lang="en-US" sz="3600" dirty="0">
                <a:solidFill>
                  <a:schemeClr val="tx1"/>
                </a:solidFill>
                <a:latin typeface="+mj-lt"/>
              </a:rPr>
              <a:t>2023 GOALS AND OBJECTIVES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67E6693C-8A9B-1443-B0D5-390D25716F7F}"/>
              </a:ext>
            </a:extLst>
          </p:cNvPr>
          <p:cNvSpPr txBox="1">
            <a:spLocks/>
          </p:cNvSpPr>
          <p:nvPr/>
        </p:nvSpPr>
        <p:spPr>
          <a:xfrm>
            <a:off x="591502" y="1017587"/>
            <a:ext cx="9989880" cy="326629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000"/>
              </a:spcAft>
            </a:pPr>
            <a:r>
              <a:rPr lang="en-US" sz="2400" b="0" i="0" dirty="0">
                <a:effectLst/>
                <a:latin typeface="Cambria" panose="02040503050406030204" pitchFamily="18" charset="0"/>
              </a:rPr>
              <a:t>Continued support of Kappa Alpha Psi’s signature 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</a:rPr>
              <a:t>youth programs </a:t>
            </a:r>
            <a:r>
              <a:rPr lang="en-US" sz="2400" b="0" i="0" dirty="0">
                <a:effectLst/>
                <a:latin typeface="Cambria" panose="02040503050406030204" pitchFamily="18" charset="0"/>
              </a:rPr>
              <a:t>and 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</a:rPr>
              <a:t>scholarships</a:t>
            </a:r>
            <a:r>
              <a:rPr lang="en-US" sz="2400" b="0" i="0" dirty="0">
                <a:effectLst/>
                <a:latin typeface="Cambria" panose="02040503050406030204" pitchFamily="18" charset="0"/>
              </a:rPr>
              <a:t> </a:t>
            </a:r>
          </a:p>
          <a:p>
            <a:pPr>
              <a:spcAft>
                <a:spcPts val="1000"/>
              </a:spcAft>
            </a:pPr>
            <a:r>
              <a:rPr lang="en-US" sz="2400" b="0" i="0" dirty="0">
                <a:effectLst/>
                <a:latin typeface="Cambria" panose="02040503050406030204" pitchFamily="18" charset="0"/>
              </a:rPr>
              <a:t>Develop </a:t>
            </a:r>
            <a:r>
              <a:rPr lang="en-US" sz="2400" dirty="0">
                <a:latin typeface="Cambria" panose="02040503050406030204" pitchFamily="18" charset="0"/>
              </a:rPr>
              <a:t>a 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</a:rPr>
              <a:t>Foundation Awareness Module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400" b="0" i="0" dirty="0">
                <a:effectLst/>
                <a:latin typeface="Cambria" panose="02040503050406030204" pitchFamily="18" charset="0"/>
              </a:rPr>
              <a:t>for the MTA Process and </a:t>
            </a:r>
            <a:br>
              <a:rPr lang="en-US" sz="2400" b="0" i="0" dirty="0">
                <a:effectLst/>
                <a:latin typeface="Cambria" panose="02040503050406030204" pitchFamily="18" charset="0"/>
              </a:rPr>
            </a:br>
            <a:r>
              <a:rPr lang="en-US" sz="2400" b="0" i="0" dirty="0">
                <a:effectLst/>
                <a:latin typeface="Cambria" panose="02040503050406030204" pitchFamily="18" charset="0"/>
              </a:rPr>
              <a:t>C. Roger Wilson Leadership Conferences</a:t>
            </a:r>
          </a:p>
          <a:p>
            <a:pPr algn="l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400" b="0" i="0" dirty="0">
                <a:effectLst/>
                <a:latin typeface="Cambria" panose="02040503050406030204" pitchFamily="18" charset="0"/>
              </a:rPr>
              <a:t>Enhance the Foundation’s infrastructure to better support 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</a:rPr>
              <a:t>donor 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</a:rPr>
              <a:t>c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</a:rPr>
              <a:t>ustomer 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</a:rPr>
              <a:t>s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</a:rPr>
              <a:t>ervice</a:t>
            </a:r>
            <a:endParaRPr lang="en-US" sz="2400" dirty="0">
              <a:solidFill>
                <a:srgbClr val="FF0000"/>
              </a:solidFill>
              <a:latin typeface="Cambria" panose="02040503050406030204" pitchFamily="18" charset="0"/>
            </a:endParaRPr>
          </a:p>
          <a:p>
            <a:pPr algn="l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400" b="0" i="0" dirty="0">
                <a:effectLst/>
                <a:latin typeface="Cambria" panose="02040503050406030204" pitchFamily="18" charset="0"/>
              </a:rPr>
              <a:t>Complete the Capital Campaign with the 2023 goal of $1.6 million and a stretch goal of $2 million; 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</a:rPr>
              <a:t>Campaign completion total </a:t>
            </a:r>
            <a:r>
              <a:rPr lang="en-US" sz="2400" b="0" i="0" dirty="0">
                <a:effectLst/>
                <a:latin typeface="Cambria" panose="02040503050406030204" pitchFamily="18" charset="0"/>
              </a:rPr>
              <a:t>- $4.2 million of the $5 million goal</a:t>
            </a:r>
          </a:p>
          <a:p>
            <a:pPr algn="l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400" b="0" i="0" dirty="0">
                <a:effectLst/>
                <a:latin typeface="Cambria" panose="02040503050406030204" pitchFamily="18" charset="0"/>
              </a:rPr>
              <a:t>Promoted the Foundation’s new 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</a:rPr>
              <a:t>Planned Giving </a:t>
            </a:r>
            <a:r>
              <a:rPr lang="en-US" sz="2400" b="0" i="0" dirty="0">
                <a:effectLst/>
                <a:latin typeface="Cambria" panose="02040503050406030204" pitchFamily="18" charset="0"/>
              </a:rPr>
              <a:t>component</a:t>
            </a:r>
          </a:p>
          <a:p>
            <a:pPr algn="l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400" b="0" i="0" dirty="0">
                <a:effectLst/>
                <a:latin typeface="Cambria" panose="02040503050406030204" pitchFamily="18" charset="0"/>
              </a:rPr>
              <a:t>Successfully executed the 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</a:rPr>
              <a:t>2023 Celebration of Achievement </a:t>
            </a:r>
            <a:r>
              <a:rPr lang="en-US" sz="2400" b="0" i="0" dirty="0">
                <a:effectLst/>
                <a:latin typeface="Cambria" panose="02040503050406030204" pitchFamily="18" charset="0"/>
              </a:rPr>
              <a:t>at the </a:t>
            </a:r>
            <a:br>
              <a:rPr lang="en-US" sz="2400" b="0" i="0" dirty="0">
                <a:effectLst/>
                <a:latin typeface="Cambria" panose="02040503050406030204" pitchFamily="18" charset="0"/>
              </a:rPr>
            </a:br>
            <a:r>
              <a:rPr lang="en-US" sz="2400" b="0" i="0" dirty="0">
                <a:effectLst/>
                <a:latin typeface="Cambria" panose="02040503050406030204" pitchFamily="18" charset="0"/>
              </a:rPr>
              <a:t>86</a:t>
            </a:r>
            <a:r>
              <a:rPr lang="en-US" sz="2400" b="0" i="0" baseline="30000" dirty="0">
                <a:effectLst/>
                <a:latin typeface="Cambria" panose="02040503050406030204" pitchFamily="18" charset="0"/>
              </a:rPr>
              <a:t>th</a:t>
            </a:r>
            <a:r>
              <a:rPr lang="en-US" sz="2400" b="0" i="0" dirty="0">
                <a:effectLst/>
                <a:latin typeface="Cambria" panose="02040503050406030204" pitchFamily="18" charset="0"/>
              </a:rPr>
              <a:t> Grand Chapter Meeting in Tampa</a:t>
            </a:r>
          </a:p>
        </p:txBody>
      </p:sp>
      <p:sp>
        <p:nvSpPr>
          <p:cNvPr id="13" name="Diamond 12">
            <a:extLst>
              <a:ext uri="{FF2B5EF4-FFF2-40B4-BE49-F238E27FC236}">
                <a16:creationId xmlns:a16="http://schemas.microsoft.com/office/drawing/2014/main" id="{7C0A92D2-4576-1349-A65E-82F33C9EDE0C}"/>
              </a:ext>
            </a:extLst>
          </p:cNvPr>
          <p:cNvSpPr/>
          <p:nvPr/>
        </p:nvSpPr>
        <p:spPr>
          <a:xfrm>
            <a:off x="10687414" y="921158"/>
            <a:ext cx="528638" cy="666750"/>
          </a:xfrm>
          <a:prstGeom prst="diamond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50"/>
                </a:solidFill>
              </a:ln>
              <a:solidFill>
                <a:srgbClr val="00B050"/>
              </a:solidFill>
            </a:endParaRPr>
          </a:p>
        </p:txBody>
      </p:sp>
      <p:sp>
        <p:nvSpPr>
          <p:cNvPr id="14" name="Diamond 13">
            <a:extLst>
              <a:ext uri="{FF2B5EF4-FFF2-40B4-BE49-F238E27FC236}">
                <a16:creationId xmlns:a16="http://schemas.microsoft.com/office/drawing/2014/main" id="{134FB6D4-67AC-6243-9055-A5D3BEDC5C9B}"/>
              </a:ext>
            </a:extLst>
          </p:cNvPr>
          <p:cNvSpPr/>
          <p:nvPr/>
        </p:nvSpPr>
        <p:spPr>
          <a:xfrm>
            <a:off x="10687414" y="1788047"/>
            <a:ext cx="528638" cy="666750"/>
          </a:xfrm>
          <a:prstGeom prst="diamon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iamond 15">
            <a:extLst>
              <a:ext uri="{FF2B5EF4-FFF2-40B4-BE49-F238E27FC236}">
                <a16:creationId xmlns:a16="http://schemas.microsoft.com/office/drawing/2014/main" id="{9A51B295-181F-1E48-8D3D-48CCEF43B33D}"/>
              </a:ext>
            </a:extLst>
          </p:cNvPr>
          <p:cNvSpPr/>
          <p:nvPr/>
        </p:nvSpPr>
        <p:spPr>
          <a:xfrm>
            <a:off x="10639281" y="5578856"/>
            <a:ext cx="528638" cy="666750"/>
          </a:xfrm>
          <a:prstGeom prst="diamond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iamond 16">
            <a:extLst>
              <a:ext uri="{FF2B5EF4-FFF2-40B4-BE49-F238E27FC236}">
                <a16:creationId xmlns:a16="http://schemas.microsoft.com/office/drawing/2014/main" id="{AE670B96-1CA3-C547-8F99-BAC7C4E6FEE2}"/>
              </a:ext>
            </a:extLst>
          </p:cNvPr>
          <p:cNvSpPr/>
          <p:nvPr/>
        </p:nvSpPr>
        <p:spPr>
          <a:xfrm>
            <a:off x="10639281" y="4800752"/>
            <a:ext cx="528638" cy="666750"/>
          </a:xfrm>
          <a:prstGeom prst="diamond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iamond 17">
            <a:extLst>
              <a:ext uri="{FF2B5EF4-FFF2-40B4-BE49-F238E27FC236}">
                <a16:creationId xmlns:a16="http://schemas.microsoft.com/office/drawing/2014/main" id="{6414552E-F77B-8149-82AC-5D1629D84889}"/>
              </a:ext>
            </a:extLst>
          </p:cNvPr>
          <p:cNvSpPr/>
          <p:nvPr/>
        </p:nvSpPr>
        <p:spPr>
          <a:xfrm>
            <a:off x="10663237" y="2653783"/>
            <a:ext cx="528638" cy="666750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iamond 18">
            <a:extLst>
              <a:ext uri="{FF2B5EF4-FFF2-40B4-BE49-F238E27FC236}">
                <a16:creationId xmlns:a16="http://schemas.microsoft.com/office/drawing/2014/main" id="{95033542-0155-5D46-B696-F06BF82DB1EB}"/>
              </a:ext>
            </a:extLst>
          </p:cNvPr>
          <p:cNvSpPr/>
          <p:nvPr/>
        </p:nvSpPr>
        <p:spPr>
          <a:xfrm>
            <a:off x="10648949" y="3830843"/>
            <a:ext cx="528638" cy="666750"/>
          </a:xfrm>
          <a:prstGeom prst="diamon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4"/>
          <p:cNvSpPr/>
          <p:nvPr/>
        </p:nvSpPr>
        <p:spPr>
          <a:xfrm>
            <a:off x="-14288" y="71035"/>
            <a:ext cx="5100638" cy="1003300"/>
          </a:xfrm>
          <a:custGeom>
            <a:avLst/>
            <a:gdLst/>
            <a:ahLst/>
            <a:cxnLst/>
            <a:rect l="l" t="t" r="r" b="b"/>
            <a:pathLst>
              <a:path w="7548880" h="1003300">
                <a:moveTo>
                  <a:pt x="7047149" y="0"/>
                </a:moveTo>
                <a:lnTo>
                  <a:pt x="0" y="0"/>
                </a:lnTo>
                <a:lnTo>
                  <a:pt x="0" y="1003288"/>
                </a:lnTo>
                <a:lnTo>
                  <a:pt x="7047149" y="1003288"/>
                </a:lnTo>
                <a:lnTo>
                  <a:pt x="7548793" y="501643"/>
                </a:lnTo>
                <a:lnTo>
                  <a:pt x="7047149" y="0"/>
                </a:lnTo>
                <a:close/>
              </a:path>
            </a:pathLst>
          </a:custGeom>
          <a:solidFill>
            <a:srgbClr val="96040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object 2"/>
          <p:cNvSpPr txBox="1"/>
          <p:nvPr/>
        </p:nvSpPr>
        <p:spPr>
          <a:xfrm>
            <a:off x="10920525" y="6405473"/>
            <a:ext cx="108585" cy="2171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35"/>
              </a:lnSpc>
            </a:pPr>
            <a:r>
              <a:rPr sz="1400" spc="25" dirty="0">
                <a:solidFill>
                  <a:srgbClr val="7F7F7F"/>
                </a:solidFill>
                <a:latin typeface="Arial"/>
                <a:cs typeface="Arial"/>
              </a:rPr>
              <a:t>6</a:t>
            </a:r>
            <a:endParaRPr sz="1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633210" y="1219230"/>
            <a:ext cx="4949190" cy="447675"/>
          </a:xfrm>
          <a:prstGeom prst="rect">
            <a:avLst/>
          </a:prstGeom>
          <a:solidFill>
            <a:srgbClr val="960504"/>
          </a:solidFill>
          <a:ln w="38100">
            <a:solidFill>
              <a:srgbClr val="F2F2F2"/>
            </a:solidFill>
          </a:ln>
        </p:spPr>
        <p:txBody>
          <a:bodyPr vert="horz" wrap="square" lIns="0" tIns="85090" rIns="0" bIns="0" rtlCol="0">
            <a:spAutoFit/>
          </a:bodyPr>
          <a:lstStyle/>
          <a:p>
            <a:pPr marR="19685" algn="ctr">
              <a:lnSpc>
                <a:spcPct val="100000"/>
              </a:lnSpc>
              <a:spcBef>
                <a:spcPts val="670"/>
              </a:spcBef>
            </a:pPr>
            <a:r>
              <a:rPr sz="1800" b="1" dirty="0">
                <a:solidFill>
                  <a:srgbClr val="FFFFFF"/>
                </a:solidFill>
                <a:latin typeface="Cambria"/>
                <a:cs typeface="Cambria"/>
              </a:rPr>
              <a:t>Asset</a:t>
            </a:r>
            <a:r>
              <a:rPr sz="1800" b="1" spc="-5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Cambria"/>
                <a:cs typeface="Cambria"/>
              </a:rPr>
              <a:t>Management</a:t>
            </a:r>
            <a:r>
              <a:rPr sz="1800" b="1" spc="-5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800" b="1" spc="-20" dirty="0">
                <a:solidFill>
                  <a:srgbClr val="FFFFFF"/>
                </a:solidFill>
                <a:latin typeface="Cambria"/>
                <a:cs typeface="Cambria"/>
              </a:rPr>
              <a:t>(Fund</a:t>
            </a:r>
            <a:r>
              <a:rPr sz="1800" b="1" spc="-6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Cambria"/>
                <a:cs typeface="Cambria"/>
              </a:rPr>
              <a:t>Balances)</a:t>
            </a:r>
            <a:endParaRPr sz="1800">
              <a:latin typeface="Cambria"/>
              <a:cs typeface="Cambria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523036" y="5575978"/>
            <a:ext cx="1110174" cy="1046665"/>
          </a:xfrm>
          <a:prstGeom prst="rect">
            <a:avLst/>
          </a:prstGeom>
        </p:spPr>
      </p:pic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609600" y="1225624"/>
          <a:ext cx="5410200" cy="447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728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73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7040">
                <a:tc>
                  <a:txBody>
                    <a:bodyPr/>
                    <a:lstStyle/>
                    <a:p>
                      <a:pPr marL="1080135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202</a:t>
                      </a:r>
                      <a:r>
                        <a:rPr lang="en-US" sz="1800" b="1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3</a:t>
                      </a:r>
                      <a:r>
                        <a:rPr sz="1800" b="1" spc="-20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 </a:t>
                      </a: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Actuals</a:t>
                      </a:r>
                      <a:endParaRPr sz="1800" dirty="0">
                        <a:latin typeface="Cambria"/>
                        <a:cs typeface="Cambria"/>
                      </a:endParaRPr>
                    </a:p>
                  </a:txBody>
                  <a:tcPr marL="0" marR="0" marT="85725" marB="0">
                    <a:lnL w="38100">
                      <a:solidFill>
                        <a:srgbClr val="F2F2F2"/>
                      </a:solidFill>
                      <a:prstDash val="solid"/>
                    </a:lnL>
                    <a:lnR w="38100">
                      <a:solidFill>
                        <a:srgbClr val="F2F2F2"/>
                      </a:solidFill>
                      <a:prstDash val="solid"/>
                    </a:lnR>
                    <a:lnT w="38100">
                      <a:solidFill>
                        <a:srgbClr val="F2F2F2"/>
                      </a:solidFill>
                      <a:prstDash val="solid"/>
                    </a:lnT>
                    <a:lnB w="38100">
                      <a:solidFill>
                        <a:srgbClr val="F2F2F2"/>
                      </a:solidFill>
                      <a:prstDash val="solid"/>
                    </a:lnB>
                    <a:solidFill>
                      <a:srgbClr val="960504"/>
                    </a:solidFill>
                  </a:tcPr>
                </a:tc>
                <a:tc>
                  <a:txBody>
                    <a:bodyPr/>
                    <a:lstStyle/>
                    <a:p>
                      <a:pPr marL="173355">
                        <a:lnSpc>
                          <a:spcPct val="100000"/>
                        </a:lnSpc>
                        <a:spcBef>
                          <a:spcPts val="905"/>
                        </a:spcBef>
                      </a:pP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Actuals</a:t>
                      </a:r>
                      <a:endParaRPr sz="1400" dirty="0">
                        <a:latin typeface="Cambria"/>
                        <a:cs typeface="Cambria"/>
                      </a:endParaRPr>
                    </a:p>
                  </a:txBody>
                  <a:tcPr marL="0" marR="0" marT="114935" marB="0">
                    <a:lnL w="38100">
                      <a:solidFill>
                        <a:srgbClr val="F2F2F2"/>
                      </a:solidFill>
                      <a:prstDash val="solid"/>
                    </a:lnL>
                    <a:lnR w="38100">
                      <a:solidFill>
                        <a:srgbClr val="F2F2F2"/>
                      </a:solidFill>
                      <a:prstDash val="solid"/>
                    </a:lnR>
                    <a:lnT w="38100">
                      <a:solidFill>
                        <a:srgbClr val="F2F2F2"/>
                      </a:solidFill>
                      <a:prstDash val="solid"/>
                    </a:lnT>
                    <a:lnB w="38100">
                      <a:solidFill>
                        <a:srgbClr val="F2F2F2"/>
                      </a:solidFill>
                      <a:prstDash val="solid"/>
                    </a:lnB>
                    <a:solidFill>
                      <a:srgbClr val="96050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6673495" y="4564958"/>
          <a:ext cx="4868619" cy="177926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573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91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21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3390">
                <a:tc gridSpan="3">
                  <a:txBody>
                    <a:bodyPr/>
                    <a:lstStyle/>
                    <a:p>
                      <a:pPr marL="466090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External</a:t>
                      </a:r>
                      <a:r>
                        <a:rPr sz="1800" b="1" spc="-7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Audit</a:t>
                      </a:r>
                      <a:r>
                        <a:rPr sz="1800" b="1" spc="-6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Status</a:t>
                      </a:r>
                      <a:r>
                        <a:rPr sz="1800" b="1" spc="-70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 </a:t>
                      </a: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Updates</a:t>
                      </a:r>
                      <a:endParaRPr sz="1800" dirty="0">
                        <a:latin typeface="Cambria"/>
                        <a:cs typeface="Cambria"/>
                      </a:endParaRPr>
                    </a:p>
                  </a:txBody>
                  <a:tcPr marL="0" marR="0" marT="87630" marB="0">
                    <a:lnR w="38100">
                      <a:solidFill>
                        <a:srgbClr val="F2F2F2"/>
                      </a:solidFill>
                      <a:prstDash val="solid"/>
                    </a:lnR>
                    <a:lnT w="38100">
                      <a:solidFill>
                        <a:srgbClr val="F2F2F2"/>
                      </a:solidFill>
                      <a:prstDash val="solid"/>
                    </a:lnT>
                    <a:lnB w="57150">
                      <a:solidFill>
                        <a:srgbClr val="F2F2F2"/>
                      </a:solidFill>
                      <a:prstDash val="solid"/>
                    </a:lnB>
                    <a:solidFill>
                      <a:srgbClr val="96050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2909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1600" b="1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Audit</a:t>
                      </a:r>
                      <a:r>
                        <a:rPr sz="1600" b="1" spc="-7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 </a:t>
                      </a:r>
                      <a:r>
                        <a:rPr sz="1600" b="1" spc="-10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Period</a:t>
                      </a:r>
                      <a:endParaRPr sz="1600" dirty="0">
                        <a:latin typeface="Cambria"/>
                        <a:cs typeface="Cambria"/>
                      </a:endParaRPr>
                    </a:p>
                  </a:txBody>
                  <a:tcPr marL="0" marR="0" marT="6476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57150">
                      <a:solidFill>
                        <a:srgbClr val="F2F2F2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60504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1600" b="1" spc="-10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Planned</a:t>
                      </a:r>
                      <a:endParaRPr sz="1600" dirty="0">
                        <a:latin typeface="Cambria"/>
                        <a:cs typeface="Cambria"/>
                      </a:endParaRPr>
                    </a:p>
                  </a:txBody>
                  <a:tcPr marL="0" marR="0" marT="6476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57150">
                      <a:solidFill>
                        <a:srgbClr val="F2F2F2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60504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1600" b="1" spc="-10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Status</a:t>
                      </a:r>
                      <a:endParaRPr sz="1600" dirty="0">
                        <a:latin typeface="Cambria"/>
                        <a:cs typeface="Cambria"/>
                      </a:endParaRPr>
                    </a:p>
                  </a:txBody>
                  <a:tcPr marL="0" marR="0" marT="6476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57150">
                      <a:solidFill>
                        <a:srgbClr val="F2F2F2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6050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8935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1600" dirty="0">
                          <a:latin typeface="Cambria"/>
                          <a:cs typeface="Cambria"/>
                        </a:rPr>
                        <a:t>FY</a:t>
                      </a:r>
                      <a:r>
                        <a:rPr sz="1600" spc="-25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1600" spc="-20" dirty="0">
                          <a:latin typeface="Cambria"/>
                          <a:cs typeface="Cambria"/>
                        </a:rPr>
                        <a:t>20</a:t>
                      </a:r>
                      <a:r>
                        <a:rPr lang="en-US" sz="1600" spc="-20" dirty="0">
                          <a:latin typeface="Cambria"/>
                          <a:cs typeface="Cambria"/>
                        </a:rPr>
                        <a:t>18, CY2019 – CY 2022</a:t>
                      </a:r>
                      <a:endParaRPr sz="1600" dirty="0">
                        <a:latin typeface="Cambria"/>
                        <a:cs typeface="Cambria"/>
                      </a:endParaRPr>
                    </a:p>
                  </a:txBody>
                  <a:tcPr marL="0" marR="0" marT="463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CBCB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1600" dirty="0">
                          <a:latin typeface="Cambria"/>
                          <a:cs typeface="Cambria"/>
                        </a:rPr>
                        <a:t>Completed</a:t>
                      </a:r>
                      <a:r>
                        <a:rPr sz="1600" spc="-55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1600" dirty="0">
                          <a:latin typeface="Cambria"/>
                          <a:cs typeface="Cambria"/>
                        </a:rPr>
                        <a:t>-</a:t>
                      </a:r>
                      <a:r>
                        <a:rPr sz="1600" spc="-45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1600" spc="-10" dirty="0">
                          <a:latin typeface="Cambria"/>
                          <a:cs typeface="Cambria"/>
                        </a:rPr>
                        <a:t>Unqualified</a:t>
                      </a:r>
                      <a:endParaRPr sz="1600">
                        <a:latin typeface="Cambria"/>
                        <a:cs typeface="Cambria"/>
                      </a:endParaRPr>
                    </a:p>
                  </a:txBody>
                  <a:tcPr marL="0" marR="0" marT="463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CBC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935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en-US" sz="1600" dirty="0">
                          <a:latin typeface="Cambria"/>
                          <a:cs typeface="Cambria"/>
                        </a:rPr>
                        <a:t>CY2023</a:t>
                      </a:r>
                      <a:endParaRPr sz="1600" dirty="0">
                        <a:latin typeface="Cambria"/>
                        <a:cs typeface="Cambria"/>
                      </a:endParaRPr>
                    </a:p>
                  </a:txBody>
                  <a:tcPr marL="0" marR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7E7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en-US" sz="1600" dirty="0">
                          <a:latin typeface="Cambria"/>
                          <a:cs typeface="Cambria"/>
                        </a:rPr>
                        <a:t>In progress</a:t>
                      </a:r>
                      <a:endParaRPr sz="1600" dirty="0">
                        <a:latin typeface="Cambria"/>
                        <a:cs typeface="Cambria"/>
                      </a:endParaRPr>
                    </a:p>
                  </a:txBody>
                  <a:tcPr marL="0" marR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7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object 9"/>
          <p:cNvSpPr txBox="1"/>
          <p:nvPr/>
        </p:nvSpPr>
        <p:spPr>
          <a:xfrm>
            <a:off x="707388" y="1733325"/>
            <a:ext cx="1654810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00" b="1" dirty="0">
                <a:latin typeface="Cambria"/>
                <a:cs typeface="Cambria"/>
              </a:rPr>
              <a:t>Contributions </a:t>
            </a:r>
            <a:endParaRPr sz="1600" dirty="0">
              <a:latin typeface="Cambria"/>
              <a:cs typeface="Cambria"/>
            </a:endParaRPr>
          </a:p>
        </p:txBody>
      </p:sp>
      <p:graphicFrame>
        <p:nvGraphicFramePr>
          <p:cNvPr id="13" name="object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7139902"/>
              </p:ext>
            </p:extLst>
          </p:nvPr>
        </p:nvGraphicFramePr>
        <p:xfrm>
          <a:off x="688337" y="1993267"/>
          <a:ext cx="5331463" cy="341693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380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33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8920">
                <a:tc>
                  <a:txBody>
                    <a:bodyPr/>
                    <a:lstStyle/>
                    <a:p>
                      <a:pPr marL="488950">
                        <a:lnSpc>
                          <a:spcPts val="1864"/>
                        </a:lnSpc>
                      </a:pPr>
                      <a:r>
                        <a:rPr sz="1600" i="1" spc="-1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"/>
                          <a:cs typeface="Cambria"/>
                        </a:rPr>
                        <a:t>Fraternity</a:t>
                      </a:r>
                      <a:r>
                        <a:rPr sz="1600" i="1" spc="1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"/>
                          <a:cs typeface="Cambria"/>
                        </a:rPr>
                        <a:t> </a:t>
                      </a:r>
                      <a:r>
                        <a:rPr sz="1600" i="1" spc="-1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"/>
                          <a:cs typeface="Cambria"/>
                        </a:rPr>
                        <a:t>Contributions</a:t>
                      </a:r>
                      <a:r>
                        <a:rPr lang="en-US" sz="1650" i="1" spc="-15" baseline="25252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"/>
                          <a:cs typeface="Cambria"/>
                        </a:rPr>
                        <a:t>1</a:t>
                      </a:r>
                      <a:endParaRPr sz="1650" baseline="25252" dirty="0">
                        <a:solidFill>
                          <a:schemeClr val="bg1">
                            <a:lumMod val="50000"/>
                          </a:schemeClr>
                        </a:solidFill>
                        <a:latin typeface="Cambria"/>
                        <a:cs typeface="Cambr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0010">
                        <a:lnSpc>
                          <a:spcPts val="1820"/>
                        </a:lnSpc>
                        <a:spcBef>
                          <a:spcPts val="45"/>
                        </a:spcBef>
                        <a:tabLst>
                          <a:tab pos="360680" algn="l"/>
                        </a:tabLst>
                      </a:pPr>
                      <a:r>
                        <a:rPr lang="en-US" sz="16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"/>
                          <a:cs typeface="Cambria"/>
                        </a:rPr>
                        <a:t>$  383</a:t>
                      </a:r>
                    </a:p>
                  </a:txBody>
                  <a:tcPr marL="0" marR="0" marT="5715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0665">
                <a:tc>
                  <a:txBody>
                    <a:bodyPr/>
                    <a:lstStyle/>
                    <a:p>
                      <a:pPr marL="488950">
                        <a:lnSpc>
                          <a:spcPts val="1795"/>
                        </a:lnSpc>
                      </a:pPr>
                      <a:r>
                        <a:rPr sz="1600" i="1" spc="-1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"/>
                          <a:cs typeface="Cambria"/>
                        </a:rPr>
                        <a:t>Scholarships</a:t>
                      </a:r>
                      <a:endParaRPr sz="16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mbria"/>
                        <a:cs typeface="Cambr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0010">
                        <a:lnSpc>
                          <a:spcPts val="1795"/>
                        </a:lnSpc>
                        <a:tabLst>
                          <a:tab pos="357505" algn="l"/>
                        </a:tabLst>
                      </a:pPr>
                      <a:r>
                        <a:rPr lang="en-US" sz="16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"/>
                          <a:cs typeface="Cambria"/>
                        </a:rPr>
                        <a:t>$  162</a:t>
                      </a:r>
                      <a:endParaRPr sz="16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mbria"/>
                        <a:cs typeface="Cambr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0665">
                <a:tc>
                  <a:txBody>
                    <a:bodyPr/>
                    <a:lstStyle/>
                    <a:p>
                      <a:pPr marL="488950">
                        <a:lnSpc>
                          <a:spcPts val="1795"/>
                        </a:lnSpc>
                      </a:pPr>
                      <a:r>
                        <a:rPr sz="1600" i="1" spc="-1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"/>
                          <a:cs typeface="Cambria"/>
                        </a:rPr>
                        <a:t>Corporate</a:t>
                      </a:r>
                      <a:r>
                        <a:rPr lang="en-US" sz="1600" i="1" spc="-25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"/>
                          <a:cs typeface="Cambria"/>
                        </a:rPr>
                        <a:t> Sponsors &amp; Grants</a:t>
                      </a:r>
                      <a:endParaRPr sz="16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mbria"/>
                        <a:cs typeface="Cambr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0010">
                        <a:lnSpc>
                          <a:spcPts val="1795"/>
                        </a:lnSpc>
                        <a:tabLst>
                          <a:tab pos="446405" algn="l"/>
                        </a:tabLst>
                      </a:pPr>
                      <a:r>
                        <a:rPr lang="en-US" sz="16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"/>
                          <a:cs typeface="Cambria"/>
                        </a:rPr>
                        <a:t>$  132</a:t>
                      </a:r>
                      <a:endParaRPr sz="16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mbria"/>
                        <a:cs typeface="Cambr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8285">
                <a:tc>
                  <a:txBody>
                    <a:bodyPr/>
                    <a:lstStyle/>
                    <a:p>
                      <a:pPr marL="488950" marR="0" lvl="0" indent="0" defTabSz="91440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1" spc="-1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"/>
                          <a:cs typeface="Cambria"/>
                        </a:rPr>
                        <a:t>Planned Giving</a:t>
                      </a:r>
                      <a:endParaRPr lang="en-US" sz="16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mbria"/>
                        <a:cs typeface="Cambr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0010">
                        <a:lnSpc>
                          <a:spcPts val="1855"/>
                        </a:lnSpc>
                        <a:tabLst>
                          <a:tab pos="357505" algn="l"/>
                        </a:tabLst>
                      </a:pPr>
                      <a:r>
                        <a:rPr lang="en-US" sz="16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"/>
                          <a:cs typeface="Cambria"/>
                        </a:rPr>
                        <a:t>$    16</a:t>
                      </a:r>
                      <a:endParaRPr sz="16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mbria"/>
                        <a:cs typeface="Cambr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552531132"/>
                  </a:ext>
                </a:extLst>
              </a:tr>
              <a:tr h="246379">
                <a:tc>
                  <a:txBody>
                    <a:bodyPr/>
                    <a:lstStyle/>
                    <a:p>
                      <a:pPr marL="488950">
                        <a:lnSpc>
                          <a:spcPts val="1845"/>
                        </a:lnSpc>
                      </a:pPr>
                      <a:r>
                        <a:rPr sz="1600" i="1" spc="-1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"/>
                          <a:cs typeface="Cambria"/>
                        </a:rPr>
                        <a:t>Celebration</a:t>
                      </a:r>
                      <a:r>
                        <a:rPr sz="1600" i="1" spc="-15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"/>
                          <a:cs typeface="Cambria"/>
                        </a:rPr>
                        <a:t> </a:t>
                      </a:r>
                      <a:r>
                        <a:rPr sz="1600" i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"/>
                          <a:cs typeface="Cambria"/>
                        </a:rPr>
                        <a:t>of</a:t>
                      </a:r>
                      <a:r>
                        <a:rPr sz="1600" i="1" spc="-25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"/>
                          <a:cs typeface="Cambria"/>
                        </a:rPr>
                        <a:t> </a:t>
                      </a:r>
                      <a:r>
                        <a:rPr sz="1600" i="1" spc="-1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"/>
                          <a:cs typeface="Cambria"/>
                        </a:rPr>
                        <a:t>Achievement</a:t>
                      </a:r>
                      <a:endParaRPr sz="16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mbria"/>
                        <a:cs typeface="Cambr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0010">
                        <a:lnSpc>
                          <a:spcPts val="1830"/>
                        </a:lnSpc>
                        <a:spcBef>
                          <a:spcPts val="15"/>
                        </a:spcBef>
                        <a:tabLst>
                          <a:tab pos="357505" algn="l"/>
                        </a:tabLst>
                      </a:pPr>
                      <a:r>
                        <a:rPr lang="en-US" sz="16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"/>
                          <a:cs typeface="Cambria"/>
                        </a:rPr>
                        <a:t>$  329</a:t>
                      </a:r>
                      <a:endParaRPr sz="16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mbria"/>
                        <a:cs typeface="Cambria"/>
                      </a:endParaRPr>
                    </a:p>
                  </a:txBody>
                  <a:tcPr marL="0" marR="0" marT="1905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6379">
                <a:tc>
                  <a:txBody>
                    <a:bodyPr/>
                    <a:lstStyle/>
                    <a:p>
                      <a:pPr marL="488950" marR="0" lvl="0" indent="0" defTabSz="914400" eaLnBrk="1" fontAlgn="auto" latinLnBrk="0" hangingPunct="1">
                        <a:lnSpc>
                          <a:spcPts val="18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1" spc="-1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"/>
                          <a:cs typeface="Cambria"/>
                        </a:rPr>
                        <a:t>J5 </a:t>
                      </a:r>
                      <a:r>
                        <a:rPr lang="en-US" sz="1600" i="1" spc="-1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"/>
                          <a:cs typeface="Cambria"/>
                        </a:rPr>
                        <a:t>Kappathon</a:t>
                      </a:r>
                      <a:endParaRPr lang="en-US" sz="16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mbria"/>
                        <a:cs typeface="Cambr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0010">
                        <a:lnSpc>
                          <a:spcPts val="1830"/>
                        </a:lnSpc>
                        <a:spcBef>
                          <a:spcPts val="15"/>
                        </a:spcBef>
                        <a:tabLst>
                          <a:tab pos="357505" algn="l"/>
                        </a:tabLst>
                      </a:pPr>
                      <a:r>
                        <a:rPr lang="en-US" sz="16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"/>
                          <a:cs typeface="Cambria"/>
                        </a:rPr>
                        <a:t>$  141</a:t>
                      </a:r>
                      <a:endParaRPr sz="16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mbria"/>
                        <a:cs typeface="Cambria"/>
                      </a:endParaRPr>
                    </a:p>
                  </a:txBody>
                  <a:tcPr marL="0" marR="0" marT="1905" marB="0"/>
                </a:tc>
                <a:extLst>
                  <a:ext uri="{0D108BD9-81ED-4DB2-BD59-A6C34878D82A}">
                    <a16:rowId xmlns:a16="http://schemas.microsoft.com/office/drawing/2014/main" val="104218427"/>
                  </a:ext>
                </a:extLst>
              </a:tr>
              <a:tr h="241935">
                <a:tc>
                  <a:txBody>
                    <a:bodyPr/>
                    <a:lstStyle/>
                    <a:p>
                      <a:pPr marL="31750">
                        <a:lnSpc>
                          <a:spcPts val="1810"/>
                        </a:lnSpc>
                      </a:pPr>
                      <a:r>
                        <a:rPr sz="1600" b="1" dirty="0">
                          <a:latin typeface="Cambria"/>
                          <a:cs typeface="Cambria"/>
                        </a:rPr>
                        <a:t>Other</a:t>
                      </a:r>
                      <a:r>
                        <a:rPr sz="1600" b="1" spc="-40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1600" b="1" spc="-10" dirty="0">
                          <a:latin typeface="Cambria"/>
                          <a:cs typeface="Cambria"/>
                        </a:rPr>
                        <a:t>Revenues</a:t>
                      </a:r>
                      <a:endParaRPr sz="1600">
                        <a:latin typeface="Cambria"/>
                        <a:cs typeface="Cambr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0010">
                        <a:lnSpc>
                          <a:spcPts val="1810"/>
                        </a:lnSpc>
                        <a:tabLst>
                          <a:tab pos="324485" algn="l"/>
                        </a:tabLst>
                      </a:pPr>
                      <a:r>
                        <a:rPr sz="1600" b="1" u="sng" spc="-50" dirty="0">
                          <a:uFill>
                            <a:solidFill>
                              <a:srgbClr val="000000"/>
                            </a:solidFill>
                          </a:uFill>
                          <a:latin typeface="Cambria"/>
                          <a:cs typeface="Cambria"/>
                        </a:rPr>
                        <a:t>$</a:t>
                      </a:r>
                      <a:r>
                        <a:rPr lang="en-US" sz="1600" b="1" u="sng" spc="-50" dirty="0">
                          <a:uFill>
                            <a:solidFill>
                              <a:srgbClr val="000000"/>
                            </a:solidFill>
                          </a:uFill>
                          <a:latin typeface="Cambria"/>
                          <a:cs typeface="Cambria"/>
                        </a:rPr>
                        <a:t>  110</a:t>
                      </a:r>
                      <a:endParaRPr sz="1600" dirty="0">
                        <a:latin typeface="Cambria"/>
                        <a:cs typeface="Cambr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0680">
                <a:tc>
                  <a:txBody>
                    <a:bodyPr/>
                    <a:lstStyle/>
                    <a:p>
                      <a:pPr marL="31750">
                        <a:lnSpc>
                          <a:spcPts val="1800"/>
                        </a:lnSpc>
                      </a:pPr>
                      <a:r>
                        <a:rPr sz="1600" b="1" spc="-25" dirty="0">
                          <a:latin typeface="Cambria"/>
                          <a:cs typeface="Cambria"/>
                        </a:rPr>
                        <a:t>Total</a:t>
                      </a:r>
                      <a:r>
                        <a:rPr sz="1600" b="1" spc="-30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1600" b="1" spc="-20" dirty="0">
                          <a:latin typeface="Cambria"/>
                          <a:cs typeface="Cambria"/>
                        </a:rPr>
                        <a:t>Revenues </a:t>
                      </a:r>
                      <a:r>
                        <a:rPr sz="1600" b="1" dirty="0">
                          <a:latin typeface="Cambria"/>
                          <a:cs typeface="Cambria"/>
                        </a:rPr>
                        <a:t>and</a:t>
                      </a:r>
                      <a:r>
                        <a:rPr sz="1600" b="1" spc="-30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1600" b="1" spc="-10" dirty="0">
                          <a:latin typeface="Cambria"/>
                          <a:cs typeface="Cambria"/>
                        </a:rPr>
                        <a:t>Contributions</a:t>
                      </a:r>
                      <a:endParaRPr sz="1600" dirty="0">
                        <a:latin typeface="Cambria"/>
                        <a:cs typeface="Cambr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0010">
                        <a:lnSpc>
                          <a:spcPts val="1900"/>
                        </a:lnSpc>
                      </a:pPr>
                      <a:r>
                        <a:rPr sz="1600" b="1" spc="-10" dirty="0">
                          <a:solidFill>
                            <a:srgbClr val="00B050"/>
                          </a:solidFill>
                          <a:latin typeface="Cambria"/>
                          <a:cs typeface="Cambria"/>
                        </a:rPr>
                        <a:t>$1,</a:t>
                      </a:r>
                      <a:r>
                        <a:rPr lang="en-US" sz="1600" b="1" spc="-10" dirty="0">
                          <a:solidFill>
                            <a:srgbClr val="00B050"/>
                          </a:solidFill>
                          <a:latin typeface="Cambria"/>
                          <a:cs typeface="Cambria"/>
                        </a:rPr>
                        <a:t>233</a:t>
                      </a:r>
                      <a:endParaRPr sz="1600" dirty="0">
                        <a:solidFill>
                          <a:srgbClr val="00B050"/>
                        </a:solidFill>
                        <a:latin typeface="Cambria"/>
                        <a:cs typeface="Cambr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895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600" b="1" spc="-10" dirty="0">
                          <a:latin typeface="Cambria"/>
                          <a:cs typeface="Cambria"/>
                        </a:rPr>
                        <a:t>Functional/Management</a:t>
                      </a:r>
                      <a:r>
                        <a:rPr sz="1600" b="1" spc="70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1600" b="1" spc="-25" dirty="0">
                          <a:latin typeface="Cambria"/>
                          <a:cs typeface="Cambria"/>
                        </a:rPr>
                        <a:t>Exp</a:t>
                      </a:r>
                      <a:endParaRPr sz="1600">
                        <a:latin typeface="Cambria"/>
                        <a:cs typeface="Cambria"/>
                      </a:endParaRPr>
                    </a:p>
                  </a:txBody>
                  <a:tcPr marL="0" marR="0" marT="105410" marB="0"/>
                </a:tc>
                <a:tc>
                  <a:txBody>
                    <a:bodyPr/>
                    <a:lstStyle/>
                    <a:p>
                      <a:pPr marL="80010">
                        <a:lnSpc>
                          <a:spcPct val="100000"/>
                        </a:lnSpc>
                        <a:spcBef>
                          <a:spcPts val="925"/>
                        </a:spcBef>
                        <a:tabLst>
                          <a:tab pos="324485" algn="l"/>
                        </a:tabLst>
                      </a:pPr>
                      <a:r>
                        <a:rPr sz="1600" b="1" spc="-50" dirty="0">
                          <a:latin typeface="Cambria"/>
                          <a:cs typeface="Cambria"/>
                        </a:rPr>
                        <a:t>$</a:t>
                      </a:r>
                      <a:r>
                        <a:rPr sz="1600" b="1" dirty="0">
                          <a:latin typeface="Cambria"/>
                          <a:cs typeface="Cambria"/>
                        </a:rPr>
                        <a:t>	</a:t>
                      </a:r>
                      <a:r>
                        <a:rPr lang="en-US" sz="1600" b="1" spc="-25" dirty="0">
                          <a:latin typeface="Cambria"/>
                          <a:cs typeface="Cambria"/>
                        </a:rPr>
                        <a:t>523</a:t>
                      </a:r>
                      <a:endParaRPr sz="1600" dirty="0">
                        <a:latin typeface="Cambria"/>
                        <a:cs typeface="Cambria"/>
                      </a:endParaRPr>
                    </a:p>
                  </a:txBody>
                  <a:tcPr marL="0" marR="0" marT="117475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8300">
                <a:tc>
                  <a:txBody>
                    <a:bodyPr/>
                    <a:lstStyle/>
                    <a:p>
                      <a:pPr marL="31750">
                        <a:lnSpc>
                          <a:spcPts val="1914"/>
                        </a:lnSpc>
                        <a:spcBef>
                          <a:spcPts val="890"/>
                        </a:spcBef>
                      </a:pPr>
                      <a:r>
                        <a:rPr sz="1600" b="1" spc="-10" dirty="0">
                          <a:latin typeface="Cambria"/>
                          <a:cs typeface="Cambria"/>
                        </a:rPr>
                        <a:t>Rev</a:t>
                      </a:r>
                      <a:r>
                        <a:rPr sz="1600" b="1" spc="-65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1600" b="1" spc="-10" dirty="0">
                          <a:latin typeface="Cambria"/>
                          <a:cs typeface="Cambria"/>
                        </a:rPr>
                        <a:t>over</a:t>
                      </a:r>
                      <a:r>
                        <a:rPr sz="1600" b="1" spc="-65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1600" b="1" dirty="0">
                          <a:latin typeface="Cambria"/>
                          <a:cs typeface="Cambria"/>
                        </a:rPr>
                        <a:t>Exp.</a:t>
                      </a:r>
                      <a:r>
                        <a:rPr sz="1600" b="1" spc="-55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1600" b="1" dirty="0">
                          <a:latin typeface="Cambria"/>
                          <a:cs typeface="Cambria"/>
                        </a:rPr>
                        <a:t>Before</a:t>
                      </a:r>
                      <a:r>
                        <a:rPr sz="1600" b="1" spc="-65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1600" b="1" spc="-10" dirty="0">
                          <a:latin typeface="Cambria"/>
                          <a:cs typeface="Cambria"/>
                        </a:rPr>
                        <a:t>Disbursements</a:t>
                      </a:r>
                      <a:endParaRPr sz="1600">
                        <a:latin typeface="Cambria"/>
                        <a:cs typeface="Cambria"/>
                      </a:endParaRPr>
                    </a:p>
                  </a:txBody>
                  <a:tcPr marL="0" marR="0" marT="113030" marB="0"/>
                </a:tc>
                <a:tc>
                  <a:txBody>
                    <a:bodyPr/>
                    <a:lstStyle/>
                    <a:p>
                      <a:pPr marL="80010">
                        <a:lnSpc>
                          <a:spcPts val="1820"/>
                        </a:lnSpc>
                        <a:spcBef>
                          <a:spcPts val="985"/>
                        </a:spcBef>
                        <a:tabLst>
                          <a:tab pos="324485" algn="l"/>
                        </a:tabLst>
                      </a:pPr>
                      <a:r>
                        <a:rPr sz="1600" b="1" spc="-50" dirty="0">
                          <a:latin typeface="Cambria"/>
                          <a:cs typeface="Cambria"/>
                        </a:rPr>
                        <a:t>$</a:t>
                      </a:r>
                      <a:r>
                        <a:rPr sz="1600" b="1" dirty="0">
                          <a:latin typeface="Cambria"/>
                          <a:cs typeface="Cambria"/>
                        </a:rPr>
                        <a:t>	</a:t>
                      </a:r>
                      <a:r>
                        <a:rPr lang="en-US" sz="1600" b="1" spc="-25" dirty="0">
                          <a:latin typeface="Cambria"/>
                          <a:cs typeface="Cambria"/>
                        </a:rPr>
                        <a:t>710</a:t>
                      </a:r>
                      <a:endParaRPr sz="1600" dirty="0">
                        <a:latin typeface="Cambria"/>
                        <a:cs typeface="Cambria"/>
                      </a:endParaRPr>
                    </a:p>
                  </a:txBody>
                  <a:tcPr marL="0" marR="0" marT="125095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0665">
                <a:tc>
                  <a:txBody>
                    <a:bodyPr/>
                    <a:lstStyle/>
                    <a:p>
                      <a:pPr marL="488950">
                        <a:lnSpc>
                          <a:spcPts val="1795"/>
                        </a:lnSpc>
                      </a:pPr>
                      <a:r>
                        <a:rPr sz="1600" b="1" spc="-10" dirty="0">
                          <a:latin typeface="Cambria"/>
                          <a:cs typeface="Cambria"/>
                        </a:rPr>
                        <a:t>Disbursements</a:t>
                      </a:r>
                      <a:endParaRPr sz="1600">
                        <a:latin typeface="Cambria"/>
                        <a:cs typeface="Cambr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0010">
                        <a:lnSpc>
                          <a:spcPts val="1795"/>
                        </a:lnSpc>
                        <a:tabLst>
                          <a:tab pos="324485" algn="l"/>
                        </a:tabLst>
                      </a:pPr>
                      <a:r>
                        <a:rPr sz="1600" b="1" spc="-50" dirty="0">
                          <a:latin typeface="Cambria"/>
                          <a:cs typeface="Cambria"/>
                        </a:rPr>
                        <a:t>$</a:t>
                      </a:r>
                      <a:r>
                        <a:rPr sz="1600" b="1" dirty="0">
                          <a:latin typeface="Cambria"/>
                          <a:cs typeface="Cambria"/>
                        </a:rPr>
                        <a:t>	</a:t>
                      </a:r>
                      <a:r>
                        <a:rPr lang="en-US" sz="1600" b="1" spc="-25" dirty="0">
                          <a:solidFill>
                            <a:srgbClr val="00B050"/>
                          </a:solidFill>
                          <a:latin typeface="Cambria"/>
                          <a:cs typeface="Cambria"/>
                        </a:rPr>
                        <a:t>687</a:t>
                      </a:r>
                      <a:endParaRPr sz="1600" dirty="0">
                        <a:solidFill>
                          <a:srgbClr val="00B050"/>
                        </a:solidFill>
                        <a:latin typeface="Cambria"/>
                        <a:cs typeface="Cambr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5110">
                <a:tc>
                  <a:txBody>
                    <a:bodyPr/>
                    <a:lstStyle/>
                    <a:p>
                      <a:pPr marL="31750">
                        <a:lnSpc>
                          <a:spcPts val="1800"/>
                        </a:lnSpc>
                      </a:pPr>
                      <a:r>
                        <a:rPr sz="1600" b="1" spc="-10" dirty="0">
                          <a:latin typeface="Cambria"/>
                          <a:cs typeface="Cambria"/>
                        </a:rPr>
                        <a:t>Excess</a:t>
                      </a:r>
                      <a:r>
                        <a:rPr sz="1600" b="1" spc="-50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1600" b="1" spc="-10" dirty="0">
                          <a:latin typeface="Cambria"/>
                          <a:cs typeface="Cambria"/>
                        </a:rPr>
                        <a:t>Rev</a:t>
                      </a:r>
                      <a:r>
                        <a:rPr sz="1600" b="1" spc="-55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1600" b="1" spc="-10" dirty="0">
                          <a:latin typeface="Cambria"/>
                          <a:cs typeface="Cambria"/>
                        </a:rPr>
                        <a:t>over</a:t>
                      </a:r>
                      <a:r>
                        <a:rPr sz="1600" b="1" spc="-55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1600" b="1" spc="-10" dirty="0">
                          <a:latin typeface="Cambria"/>
                          <a:cs typeface="Cambria"/>
                        </a:rPr>
                        <a:t>Expenses</a:t>
                      </a:r>
                      <a:endParaRPr sz="1600" dirty="0">
                        <a:latin typeface="Cambria"/>
                        <a:cs typeface="Cambr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0010">
                        <a:lnSpc>
                          <a:spcPts val="1835"/>
                        </a:lnSpc>
                        <a:tabLst>
                          <a:tab pos="324485" algn="l"/>
                        </a:tabLst>
                      </a:pPr>
                      <a:r>
                        <a:rPr sz="1600" b="1" spc="-50" dirty="0">
                          <a:latin typeface="Cambria"/>
                          <a:cs typeface="Cambria"/>
                        </a:rPr>
                        <a:t>$</a:t>
                      </a:r>
                      <a:r>
                        <a:rPr sz="1600" b="1" dirty="0">
                          <a:latin typeface="Cambria"/>
                          <a:cs typeface="Cambria"/>
                        </a:rPr>
                        <a:t>	</a:t>
                      </a:r>
                      <a:r>
                        <a:rPr lang="en-US" sz="1600" b="1" spc="-25" dirty="0">
                          <a:latin typeface="Cambria"/>
                          <a:cs typeface="Cambria"/>
                        </a:rPr>
                        <a:t>   23</a:t>
                      </a:r>
                      <a:endParaRPr sz="1600" dirty="0">
                        <a:latin typeface="Cambria"/>
                        <a:cs typeface="Cambr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184913" y="196131"/>
            <a:ext cx="105156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chemeClr val="bg1"/>
                </a:solidFill>
                <a:latin typeface="+mj-lt"/>
              </a:rPr>
              <a:t>202</a:t>
            </a:r>
            <a:r>
              <a:rPr lang="en-US" sz="3600" dirty="0">
                <a:solidFill>
                  <a:schemeClr val="bg1"/>
                </a:solidFill>
                <a:latin typeface="+mj-lt"/>
              </a:rPr>
              <a:t>3</a:t>
            </a:r>
            <a:r>
              <a:rPr sz="3600" spc="-75" dirty="0">
                <a:solidFill>
                  <a:schemeClr val="bg1"/>
                </a:solidFill>
                <a:latin typeface="+mj-lt"/>
              </a:rPr>
              <a:t> </a:t>
            </a:r>
            <a:r>
              <a:rPr sz="3600" spc="-10" dirty="0">
                <a:solidFill>
                  <a:schemeClr val="bg1"/>
                </a:solidFill>
                <a:latin typeface="+mj-lt"/>
              </a:rPr>
              <a:t>FINANCIALS</a:t>
            </a:r>
          </a:p>
        </p:txBody>
      </p:sp>
      <p:sp>
        <p:nvSpPr>
          <p:cNvPr id="20" name="object 17">
            <a:extLst>
              <a:ext uri="{FF2B5EF4-FFF2-40B4-BE49-F238E27FC236}">
                <a16:creationId xmlns:a16="http://schemas.microsoft.com/office/drawing/2014/main" id="{769AE911-DA6A-EC42-833E-FF0E4579A5D6}"/>
              </a:ext>
            </a:extLst>
          </p:cNvPr>
          <p:cNvSpPr txBox="1"/>
          <p:nvPr/>
        </p:nvSpPr>
        <p:spPr>
          <a:xfrm>
            <a:off x="209678" y="6156281"/>
            <a:ext cx="52330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200" baseline="27777" dirty="0">
                <a:solidFill>
                  <a:srgbClr val="7F7F7F"/>
                </a:solidFill>
                <a:latin typeface="Cambria"/>
                <a:cs typeface="Cambria"/>
              </a:rPr>
              <a:t>1</a:t>
            </a:r>
            <a:r>
              <a:rPr sz="1200" dirty="0">
                <a:solidFill>
                  <a:srgbClr val="7F7F7F"/>
                </a:solidFill>
                <a:latin typeface="Cambria"/>
                <a:cs typeface="Cambria"/>
              </a:rPr>
              <a:t>includes:</a:t>
            </a:r>
            <a:r>
              <a:rPr sz="1200" spc="-40" dirty="0">
                <a:solidFill>
                  <a:srgbClr val="7F7F7F"/>
                </a:solidFill>
                <a:latin typeface="Cambria"/>
                <a:cs typeface="Cambria"/>
              </a:rPr>
              <a:t> </a:t>
            </a:r>
            <a:r>
              <a:rPr sz="1200" spc="-10" dirty="0">
                <a:solidFill>
                  <a:srgbClr val="7F7F7F"/>
                </a:solidFill>
                <a:latin typeface="Cambria"/>
                <a:cs typeface="Cambria"/>
              </a:rPr>
              <a:t>Foundation</a:t>
            </a:r>
            <a:r>
              <a:rPr sz="1200" spc="-30" dirty="0">
                <a:solidFill>
                  <a:srgbClr val="7F7F7F"/>
                </a:solidFill>
                <a:latin typeface="Cambria"/>
                <a:cs typeface="Cambria"/>
              </a:rPr>
              <a:t> </a:t>
            </a:r>
            <a:r>
              <a:rPr sz="1200" dirty="0">
                <a:solidFill>
                  <a:srgbClr val="7F7F7F"/>
                </a:solidFill>
                <a:latin typeface="Cambria"/>
                <a:cs typeface="Cambria"/>
              </a:rPr>
              <a:t>Club,</a:t>
            </a:r>
            <a:r>
              <a:rPr sz="1200" spc="-30" dirty="0">
                <a:solidFill>
                  <a:srgbClr val="7F7F7F"/>
                </a:solidFill>
                <a:latin typeface="Cambria"/>
                <a:cs typeface="Cambria"/>
              </a:rPr>
              <a:t> K-</a:t>
            </a:r>
            <a:r>
              <a:rPr sz="1200" dirty="0">
                <a:solidFill>
                  <a:srgbClr val="7F7F7F"/>
                </a:solidFill>
                <a:latin typeface="Cambria"/>
                <a:cs typeface="Cambria"/>
              </a:rPr>
              <a:t>100,</a:t>
            </a:r>
            <a:r>
              <a:rPr sz="1200" spc="-30" dirty="0">
                <a:solidFill>
                  <a:srgbClr val="7F7F7F"/>
                </a:solidFill>
                <a:latin typeface="Cambria"/>
                <a:cs typeface="Cambria"/>
              </a:rPr>
              <a:t> </a:t>
            </a:r>
            <a:r>
              <a:rPr sz="1200" dirty="0">
                <a:solidFill>
                  <a:srgbClr val="7F7F7F"/>
                </a:solidFill>
                <a:latin typeface="Cambria"/>
                <a:cs typeface="Cambria"/>
              </a:rPr>
              <a:t>Million</a:t>
            </a:r>
            <a:r>
              <a:rPr sz="1200" spc="-25" dirty="0">
                <a:solidFill>
                  <a:srgbClr val="7F7F7F"/>
                </a:solidFill>
                <a:latin typeface="Cambria"/>
                <a:cs typeface="Cambria"/>
              </a:rPr>
              <a:t> </a:t>
            </a:r>
            <a:r>
              <a:rPr sz="1200" dirty="0">
                <a:solidFill>
                  <a:srgbClr val="7F7F7F"/>
                </a:solidFill>
                <a:latin typeface="Cambria"/>
                <a:cs typeface="Cambria"/>
              </a:rPr>
              <a:t>Dollar</a:t>
            </a:r>
            <a:r>
              <a:rPr sz="1200" spc="-30" dirty="0">
                <a:solidFill>
                  <a:srgbClr val="7F7F7F"/>
                </a:solidFill>
                <a:latin typeface="Cambria"/>
                <a:cs typeface="Cambria"/>
              </a:rPr>
              <a:t> </a:t>
            </a:r>
            <a:r>
              <a:rPr sz="1200" dirty="0">
                <a:solidFill>
                  <a:srgbClr val="7F7F7F"/>
                </a:solidFill>
                <a:latin typeface="Cambria"/>
                <a:cs typeface="Cambria"/>
              </a:rPr>
              <a:t>Club,</a:t>
            </a:r>
            <a:r>
              <a:rPr sz="1200" spc="-30" dirty="0">
                <a:solidFill>
                  <a:srgbClr val="7F7F7F"/>
                </a:solidFill>
                <a:latin typeface="Cambria"/>
                <a:cs typeface="Cambria"/>
              </a:rPr>
              <a:t> </a:t>
            </a:r>
            <a:r>
              <a:rPr sz="1200" dirty="0">
                <a:solidFill>
                  <a:srgbClr val="7F7F7F"/>
                </a:solidFill>
                <a:latin typeface="Cambria"/>
                <a:cs typeface="Cambria"/>
              </a:rPr>
              <a:t>Silhouette</a:t>
            </a:r>
            <a:r>
              <a:rPr sz="1200" spc="-30" dirty="0">
                <a:solidFill>
                  <a:srgbClr val="7F7F7F"/>
                </a:solidFill>
                <a:latin typeface="Cambria"/>
                <a:cs typeface="Cambria"/>
              </a:rPr>
              <a:t> </a:t>
            </a:r>
            <a:r>
              <a:rPr sz="1200" spc="-10" dirty="0">
                <a:solidFill>
                  <a:srgbClr val="7F7F7F"/>
                </a:solidFill>
                <a:latin typeface="Cambria"/>
                <a:cs typeface="Cambria"/>
              </a:rPr>
              <a:t>Contributions</a:t>
            </a:r>
            <a:endParaRPr sz="1200" dirty="0">
              <a:latin typeface="Cambria"/>
              <a:cs typeface="Cambria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A6AB63B-52C7-585D-BE6D-A0775B2A10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3495" y="1862847"/>
            <a:ext cx="4902225" cy="247802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4305C17-05FD-A14E-84C9-05C9DEF5A107}"/>
              </a:ext>
            </a:extLst>
          </p:cNvPr>
          <p:cNvSpPr/>
          <p:nvPr/>
        </p:nvSpPr>
        <p:spPr>
          <a:xfrm>
            <a:off x="4911634" y="3701143"/>
            <a:ext cx="748937" cy="269966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1B183AE-71A3-D04F-8122-416C613923FC}"/>
              </a:ext>
            </a:extLst>
          </p:cNvPr>
          <p:cNvSpPr/>
          <p:nvPr/>
        </p:nvSpPr>
        <p:spPr>
          <a:xfrm>
            <a:off x="4911634" y="4903629"/>
            <a:ext cx="748937" cy="269966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B8741E3-7BF5-8945-8083-FD19F9A8B8C3}"/>
              </a:ext>
            </a:extLst>
          </p:cNvPr>
          <p:cNvSpPr/>
          <p:nvPr/>
        </p:nvSpPr>
        <p:spPr>
          <a:xfrm>
            <a:off x="9392198" y="2381794"/>
            <a:ext cx="622663" cy="269966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30B9CD-3CE6-6448-B013-B9847A7F425B}"/>
              </a:ext>
            </a:extLst>
          </p:cNvPr>
          <p:cNvSpPr/>
          <p:nvPr/>
        </p:nvSpPr>
        <p:spPr>
          <a:xfrm>
            <a:off x="6673495" y="1801601"/>
            <a:ext cx="3341366" cy="297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0EB6B3-EF95-8A40-992B-26D6DA0F9457}"/>
              </a:ext>
            </a:extLst>
          </p:cNvPr>
          <p:cNvSpPr txBox="1"/>
          <p:nvPr/>
        </p:nvSpPr>
        <p:spPr>
          <a:xfrm>
            <a:off x="6751521" y="1843749"/>
            <a:ext cx="4502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ASSETS (Fund Balances) UNDER MANAGEMENT ($M)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1B6486A0-8C08-4B7C-9418-AF25999E5262}"/>
              </a:ext>
            </a:extLst>
          </p:cNvPr>
          <p:cNvSpPr txBox="1"/>
          <p:nvPr/>
        </p:nvSpPr>
        <p:spPr>
          <a:xfrm>
            <a:off x="171006" y="2228671"/>
            <a:ext cx="46313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accent5"/>
                </a:solidFill>
                <a:latin typeface="+mj-lt"/>
              </a:rPr>
              <a:t>2023</a:t>
            </a:r>
            <a:r>
              <a:rPr lang="en-GB" sz="3600" b="1" dirty="0">
                <a:solidFill>
                  <a:schemeClr val="accent1"/>
                </a:solidFill>
                <a:latin typeface="+mj-lt"/>
              </a:rPr>
              <a:t> </a:t>
            </a:r>
          </a:p>
          <a:p>
            <a:r>
              <a:rPr lang="en-GB" sz="3600" b="1" dirty="0">
                <a:solidFill>
                  <a:schemeClr val="accent1"/>
                </a:solidFill>
                <a:latin typeface="+mj-lt"/>
              </a:rPr>
              <a:t>DISBURSEMENTS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594CFF0-7AC2-4C9F-BAF3-E1CC94F94732}"/>
              </a:ext>
            </a:extLst>
          </p:cNvPr>
          <p:cNvSpPr/>
          <p:nvPr/>
        </p:nvSpPr>
        <p:spPr>
          <a:xfrm flipV="1">
            <a:off x="11009418" y="4823205"/>
            <a:ext cx="1182582" cy="2034795"/>
          </a:xfrm>
          <a:custGeom>
            <a:avLst/>
            <a:gdLst>
              <a:gd name="connsiteX0" fmla="*/ 0 w 2972604"/>
              <a:gd name="connsiteY0" fmla="*/ 0 h 5114774"/>
              <a:gd name="connsiteX1" fmla="*/ 2807179 w 2972604"/>
              <a:gd name="connsiteY1" fmla="*/ 0 h 5114774"/>
              <a:gd name="connsiteX2" fmla="*/ 2972604 w 2972604"/>
              <a:gd name="connsiteY2" fmla="*/ 0 h 5114774"/>
              <a:gd name="connsiteX3" fmla="*/ 2972604 w 2972604"/>
              <a:gd name="connsiteY3" fmla="*/ 5114774 h 5114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72604" h="5114774">
                <a:moveTo>
                  <a:pt x="0" y="0"/>
                </a:moveTo>
                <a:lnTo>
                  <a:pt x="2807179" y="0"/>
                </a:lnTo>
                <a:lnTo>
                  <a:pt x="2972604" y="0"/>
                </a:lnTo>
                <a:lnTo>
                  <a:pt x="2972604" y="5114774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6021AF5-A9C9-48B5-87E0-120A78ADDA8A}"/>
              </a:ext>
            </a:extLst>
          </p:cNvPr>
          <p:cNvSpPr/>
          <p:nvPr/>
        </p:nvSpPr>
        <p:spPr>
          <a:xfrm rot="10800000" flipV="1">
            <a:off x="0" y="0"/>
            <a:ext cx="1182582" cy="2034795"/>
          </a:xfrm>
          <a:custGeom>
            <a:avLst/>
            <a:gdLst>
              <a:gd name="connsiteX0" fmla="*/ 0 w 2972604"/>
              <a:gd name="connsiteY0" fmla="*/ 0 h 5114774"/>
              <a:gd name="connsiteX1" fmla="*/ 2807179 w 2972604"/>
              <a:gd name="connsiteY1" fmla="*/ 0 h 5114774"/>
              <a:gd name="connsiteX2" fmla="*/ 2972604 w 2972604"/>
              <a:gd name="connsiteY2" fmla="*/ 0 h 5114774"/>
              <a:gd name="connsiteX3" fmla="*/ 2972604 w 2972604"/>
              <a:gd name="connsiteY3" fmla="*/ 5114774 h 5114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72604" h="5114774">
                <a:moveTo>
                  <a:pt x="0" y="0"/>
                </a:moveTo>
                <a:lnTo>
                  <a:pt x="2807179" y="0"/>
                </a:lnTo>
                <a:lnTo>
                  <a:pt x="2972604" y="0"/>
                </a:lnTo>
                <a:lnTo>
                  <a:pt x="2972604" y="5114774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A89156D0-80ED-9744-94B2-CFCD8AC68C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4298105"/>
              </p:ext>
            </p:extLst>
          </p:nvPr>
        </p:nvGraphicFramePr>
        <p:xfrm>
          <a:off x="4802383" y="185588"/>
          <a:ext cx="7805253" cy="604598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244933">
                  <a:extLst>
                    <a:ext uri="{9D8B030D-6E8A-4147-A177-3AD203B41FA5}">
                      <a16:colId xmlns:a16="http://schemas.microsoft.com/office/drawing/2014/main" val="2232540275"/>
                    </a:ext>
                  </a:extLst>
                </a:gridCol>
                <a:gridCol w="2560320">
                  <a:extLst>
                    <a:ext uri="{9D8B030D-6E8A-4147-A177-3AD203B41FA5}">
                      <a16:colId xmlns:a16="http://schemas.microsoft.com/office/drawing/2014/main" val="172878999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Kappa Kamp, Kamp Kappa, Guide Right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$165,000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02051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Community Grants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$45,000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8496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IU Foundation – Diggs Portrait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$10,000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00574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HH Holloway Scholarship Award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$24,000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61991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COA Scholarships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$10,000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511191"/>
                  </a:ext>
                </a:extLst>
              </a:tr>
              <a:tr h="457989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Dubose Scholarship Award(s)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$5,000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05154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Adkins Scholarship Award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$2,500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6148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S. Battle Scholarship Award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$2,000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58040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Berryman Scholarship Award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$2,000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32026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R. Harris Scholarship Award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$2,000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22923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M. Hubbard Scholarship Award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$2,000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48978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Achievement, STEM &amp; Trade Scholarships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$88,000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10233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SKAEF Grants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$41,500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51984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ULI &amp; Other Grants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$93,000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84769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J5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Kappathon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Grants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$195,000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93327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</a:rPr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</a:rPr>
                        <a:t>$</a:t>
                      </a:r>
                      <a:r>
                        <a:rPr lang="en-US" sz="2000" b="1" u="sng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</a:rPr>
                        <a:t>687,000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72249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05228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>
            <a:extLst>
              <a:ext uri="{FF2B5EF4-FFF2-40B4-BE49-F238E27FC236}">
                <a16:creationId xmlns:a16="http://schemas.microsoft.com/office/drawing/2014/main" id="{FE25F770-E723-8147-9ACB-AC8B2269FF4E}"/>
              </a:ext>
            </a:extLst>
          </p:cNvPr>
          <p:cNvSpPr/>
          <p:nvPr/>
        </p:nvSpPr>
        <p:spPr>
          <a:xfrm>
            <a:off x="32657" y="140999"/>
            <a:ext cx="10406743" cy="584425"/>
          </a:xfrm>
          <a:prstGeom prst="homePlat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E796CCEF-C397-574B-B56F-65773D2BFB85}"/>
              </a:ext>
            </a:extLst>
          </p:cNvPr>
          <p:cNvSpPr txBox="1">
            <a:spLocks/>
          </p:cNvSpPr>
          <p:nvPr/>
        </p:nvSpPr>
        <p:spPr>
          <a:xfrm>
            <a:off x="5276" y="147095"/>
            <a:ext cx="10706267" cy="85988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cap="small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4 Years of  Strong Disbursements - </a:t>
            </a:r>
            <a:r>
              <a:rPr lang="en-US" sz="3600" b="1" u="sng" cap="small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$1.9MM </a:t>
            </a:r>
            <a:r>
              <a:rPr lang="en-US" sz="3600" b="1" cap="small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Total</a:t>
            </a:r>
          </a:p>
          <a:p>
            <a:pPr marL="0" indent="0">
              <a:buNone/>
            </a:pPr>
            <a:endParaRPr lang="en-US" sz="3600" b="1" dirty="0">
              <a:solidFill>
                <a:srgbClr val="960405"/>
              </a:solidFill>
              <a:latin typeface="Cambria" panose="02040503050406030204" pitchFamily="18" charset="0"/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B141B085-FB48-ACA8-AC1B-B64F0CDEA2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12925456"/>
              </p:ext>
            </p:extLst>
          </p:nvPr>
        </p:nvGraphicFramePr>
        <p:xfrm>
          <a:off x="609600" y="685801"/>
          <a:ext cx="10706267" cy="533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05372A82-51BA-CA18-BFA7-B7D3957F8F26}"/>
              </a:ext>
            </a:extLst>
          </p:cNvPr>
          <p:cNvSpPr txBox="1"/>
          <p:nvPr/>
        </p:nvSpPr>
        <p:spPr>
          <a:xfrm>
            <a:off x="2554847" y="1676400"/>
            <a:ext cx="874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mbria" panose="02040503050406030204" pitchFamily="18" charset="0"/>
              </a:rPr>
              <a:t>$616K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5733F2-FA3E-39ED-C957-9B7C71E07AD9}"/>
              </a:ext>
            </a:extLst>
          </p:cNvPr>
          <p:cNvSpPr txBox="1"/>
          <p:nvPr/>
        </p:nvSpPr>
        <p:spPr>
          <a:xfrm>
            <a:off x="5029200" y="3352800"/>
            <a:ext cx="874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mbria" panose="02040503050406030204" pitchFamily="18" charset="0"/>
              </a:rPr>
              <a:t>$226K</a:t>
            </a:r>
          </a:p>
        </p:txBody>
      </p:sp>
    </p:spTree>
    <p:extLst>
      <p:ext uri="{BB962C8B-B14F-4D97-AF65-F5344CB8AC3E}">
        <p14:creationId xmlns:p14="http://schemas.microsoft.com/office/powerpoint/2010/main" val="12284833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5C65D15-059B-4899-935A-8CF2DFF49711}"/>
              </a:ext>
            </a:extLst>
          </p:cNvPr>
          <p:cNvGrpSpPr/>
          <p:nvPr/>
        </p:nvGrpSpPr>
        <p:grpSpPr>
          <a:xfrm>
            <a:off x="0" y="1211686"/>
            <a:ext cx="7567438" cy="4732910"/>
            <a:chOff x="0" y="1211686"/>
            <a:chExt cx="7567438" cy="4732910"/>
          </a:xfrm>
          <a:solidFill>
            <a:schemeClr val="accent2"/>
          </a:solidFill>
        </p:grpSpPr>
        <p:sp>
          <p:nvSpPr>
            <p:cNvPr id="5" name="Freeform 29">
              <a:extLst>
                <a:ext uri="{FF2B5EF4-FFF2-40B4-BE49-F238E27FC236}">
                  <a16:creationId xmlns:a16="http://schemas.microsoft.com/office/drawing/2014/main" id="{880897B9-1183-44EC-A556-A46B452AD5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1211686"/>
              <a:ext cx="7567438" cy="4732910"/>
            </a:xfrm>
            <a:custGeom>
              <a:avLst/>
              <a:gdLst>
                <a:gd name="T0" fmla="*/ 2525 w 2537"/>
                <a:gd name="T1" fmla="*/ 1116 h 2273"/>
                <a:gd name="T2" fmla="*/ 1910 w 2537"/>
                <a:gd name="T3" fmla="*/ 51 h 2273"/>
                <a:gd name="T4" fmla="*/ 1823 w 2537"/>
                <a:gd name="T5" fmla="*/ 0 h 2273"/>
                <a:gd name="T6" fmla="*/ 0 w 2537"/>
                <a:gd name="T7" fmla="*/ 0 h 2273"/>
                <a:gd name="T8" fmla="*/ 0 w 2537"/>
                <a:gd name="T9" fmla="*/ 2273 h 2273"/>
                <a:gd name="T10" fmla="*/ 1823 w 2537"/>
                <a:gd name="T11" fmla="*/ 2273 h 2273"/>
                <a:gd name="T12" fmla="*/ 1910 w 2537"/>
                <a:gd name="T13" fmla="*/ 2222 h 2273"/>
                <a:gd name="T14" fmla="*/ 2525 w 2537"/>
                <a:gd name="T15" fmla="*/ 1218 h 2273"/>
                <a:gd name="T16" fmla="*/ 2537 w 2537"/>
                <a:gd name="T17" fmla="*/ 1167 h 2273"/>
                <a:gd name="T18" fmla="*/ 2525 w 2537"/>
                <a:gd name="T19" fmla="*/ 1116 h 2273"/>
                <a:gd name="T20" fmla="*/ 2386 w 2537"/>
                <a:gd name="T21" fmla="*/ 1291 h 2273"/>
                <a:gd name="T22" fmla="*/ 2369 w 2537"/>
                <a:gd name="T23" fmla="*/ 1301 h 2273"/>
                <a:gd name="T24" fmla="*/ 2359 w 2537"/>
                <a:gd name="T25" fmla="*/ 1298 h 2273"/>
                <a:gd name="T26" fmla="*/ 2351 w 2537"/>
                <a:gd name="T27" fmla="*/ 1271 h 2273"/>
                <a:gd name="T28" fmla="*/ 2413 w 2537"/>
                <a:gd name="T29" fmla="*/ 1163 h 2273"/>
                <a:gd name="T30" fmla="*/ 2351 w 2537"/>
                <a:gd name="T31" fmla="*/ 1056 h 2273"/>
                <a:gd name="T32" fmla="*/ 2359 w 2537"/>
                <a:gd name="T33" fmla="*/ 1028 h 2273"/>
                <a:gd name="T34" fmla="*/ 2386 w 2537"/>
                <a:gd name="T35" fmla="*/ 1036 h 2273"/>
                <a:gd name="T36" fmla="*/ 2459 w 2537"/>
                <a:gd name="T37" fmla="*/ 1163 h 2273"/>
                <a:gd name="T38" fmla="*/ 2386 w 2537"/>
                <a:gd name="T39" fmla="*/ 1291 h 2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37" h="2273">
                  <a:moveTo>
                    <a:pt x="2525" y="1116"/>
                  </a:moveTo>
                  <a:cubicBezTo>
                    <a:pt x="1910" y="51"/>
                    <a:pt x="1910" y="51"/>
                    <a:pt x="1910" y="51"/>
                  </a:cubicBezTo>
                  <a:cubicBezTo>
                    <a:pt x="1895" y="24"/>
                    <a:pt x="1854" y="0"/>
                    <a:pt x="18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73"/>
                    <a:pt x="0" y="2273"/>
                    <a:pt x="0" y="2273"/>
                  </a:cubicBezTo>
                  <a:cubicBezTo>
                    <a:pt x="1823" y="2273"/>
                    <a:pt x="1823" y="2273"/>
                    <a:pt x="1823" y="2273"/>
                  </a:cubicBezTo>
                  <a:cubicBezTo>
                    <a:pt x="1854" y="2273"/>
                    <a:pt x="1895" y="2249"/>
                    <a:pt x="1910" y="2222"/>
                  </a:cubicBezTo>
                  <a:cubicBezTo>
                    <a:pt x="2525" y="1218"/>
                    <a:pt x="2525" y="1218"/>
                    <a:pt x="2525" y="1218"/>
                  </a:cubicBezTo>
                  <a:cubicBezTo>
                    <a:pt x="2533" y="1205"/>
                    <a:pt x="2537" y="1186"/>
                    <a:pt x="2537" y="1167"/>
                  </a:cubicBezTo>
                  <a:cubicBezTo>
                    <a:pt x="2537" y="1148"/>
                    <a:pt x="2533" y="1129"/>
                    <a:pt x="2525" y="1116"/>
                  </a:cubicBezTo>
                  <a:close/>
                  <a:moveTo>
                    <a:pt x="2386" y="1291"/>
                  </a:moveTo>
                  <a:cubicBezTo>
                    <a:pt x="2382" y="1297"/>
                    <a:pt x="2375" y="1301"/>
                    <a:pt x="2369" y="1301"/>
                  </a:cubicBezTo>
                  <a:cubicBezTo>
                    <a:pt x="2365" y="1301"/>
                    <a:pt x="2362" y="1300"/>
                    <a:pt x="2359" y="1298"/>
                  </a:cubicBezTo>
                  <a:cubicBezTo>
                    <a:pt x="2349" y="1292"/>
                    <a:pt x="2346" y="1280"/>
                    <a:pt x="2351" y="1271"/>
                  </a:cubicBezTo>
                  <a:cubicBezTo>
                    <a:pt x="2413" y="1163"/>
                    <a:pt x="2413" y="1163"/>
                    <a:pt x="2413" y="1163"/>
                  </a:cubicBezTo>
                  <a:cubicBezTo>
                    <a:pt x="2351" y="1056"/>
                    <a:pt x="2351" y="1056"/>
                    <a:pt x="2351" y="1056"/>
                  </a:cubicBezTo>
                  <a:cubicBezTo>
                    <a:pt x="2346" y="1046"/>
                    <a:pt x="2349" y="1034"/>
                    <a:pt x="2359" y="1028"/>
                  </a:cubicBezTo>
                  <a:cubicBezTo>
                    <a:pt x="2368" y="1023"/>
                    <a:pt x="2380" y="1026"/>
                    <a:pt x="2386" y="1036"/>
                  </a:cubicBezTo>
                  <a:cubicBezTo>
                    <a:pt x="2459" y="1163"/>
                    <a:pt x="2459" y="1163"/>
                    <a:pt x="2459" y="1163"/>
                  </a:cubicBezTo>
                  <a:lnTo>
                    <a:pt x="2386" y="129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7EA9049C-89AF-4ECC-AC26-93F51BCCF313}"/>
                </a:ext>
              </a:extLst>
            </p:cNvPr>
            <p:cNvSpPr/>
            <p:nvPr/>
          </p:nvSpPr>
          <p:spPr>
            <a:xfrm>
              <a:off x="439524" y="4594721"/>
              <a:ext cx="529066" cy="529064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+mj-lt"/>
                </a:rPr>
                <a:t>03</a:t>
              </a:r>
            </a:p>
          </p:txBody>
        </p: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4DB271EA-5245-483D-B048-3CD26BDEE2D1}"/>
                </a:ext>
              </a:extLst>
            </p:cNvPr>
            <p:cNvGrpSpPr/>
            <p:nvPr/>
          </p:nvGrpSpPr>
          <p:grpSpPr>
            <a:xfrm>
              <a:off x="1234314" y="4569451"/>
              <a:ext cx="3859522" cy="1154752"/>
              <a:chOff x="2333209" y="1468238"/>
              <a:chExt cx="3859522" cy="1154752"/>
            </a:xfrm>
            <a:grpFill/>
          </p:grpSpPr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E8CCB17A-07CA-4232-9002-F6FA34CAAC28}"/>
                  </a:ext>
                </a:extLst>
              </p:cNvPr>
              <p:cNvSpPr txBox="1"/>
              <p:nvPr/>
            </p:nvSpPr>
            <p:spPr>
              <a:xfrm>
                <a:off x="2333209" y="2007437"/>
                <a:ext cx="3859522" cy="61555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171450" indent="-171450" algn="l">
                  <a:buFont typeface="Arial" panose="020B0604020202020204" pitchFamily="34" charset="0"/>
                  <a:buChar char="•"/>
                </a:pPr>
                <a:r>
                  <a:rPr lang="en-US" sz="1200" b="0" i="0" dirty="0">
                    <a:solidFill>
                      <a:schemeClr val="bg1"/>
                    </a:solidFill>
                    <a:effectLst/>
                  </a:rPr>
                  <a:t>Reacquaint our audiences on the ways to support.</a:t>
                </a:r>
              </a:p>
              <a:p>
                <a:br>
                  <a:rPr lang="en-US" sz="1100" dirty="0"/>
                </a:br>
                <a:endParaRPr lang="en-GB" sz="11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8BA24F4F-4390-4557-A8AC-B7BD8C6195EF}"/>
                  </a:ext>
                </a:extLst>
              </p:cNvPr>
              <p:cNvSpPr txBox="1"/>
              <p:nvPr/>
            </p:nvSpPr>
            <p:spPr>
              <a:xfrm>
                <a:off x="2333209" y="1468238"/>
                <a:ext cx="3529322" cy="523220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dirty="0">
                    <a:solidFill>
                      <a:schemeClr val="bg1"/>
                    </a:solidFill>
                    <a:latin typeface="+mj-lt"/>
                    <a:ea typeface="Open Sans" panose="020B0606030504020204" pitchFamily="34" charset="0"/>
                    <a:cs typeface="Segoe UI" panose="020B0502040204020203" pitchFamily="34" charset="0"/>
                  </a:rPr>
                  <a:t>Planned Giving</a:t>
                </a:r>
              </a:p>
            </p:txBody>
          </p: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24287A8-D82E-4F38-9856-0F43CD9BE6A2}"/>
              </a:ext>
            </a:extLst>
          </p:cNvPr>
          <p:cNvGrpSpPr/>
          <p:nvPr/>
        </p:nvGrpSpPr>
        <p:grpSpPr>
          <a:xfrm>
            <a:off x="0" y="985784"/>
            <a:ext cx="6884944" cy="3516023"/>
            <a:chOff x="0" y="985784"/>
            <a:chExt cx="6884944" cy="3516023"/>
          </a:xfrm>
        </p:grpSpPr>
        <p:sp>
          <p:nvSpPr>
            <p:cNvPr id="6" name="Freeform 13">
              <a:extLst>
                <a:ext uri="{FF2B5EF4-FFF2-40B4-BE49-F238E27FC236}">
                  <a16:creationId xmlns:a16="http://schemas.microsoft.com/office/drawing/2014/main" id="{D295CA2E-6BAD-4018-BDB8-318CF4EDBF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985784"/>
              <a:ext cx="6884944" cy="3404971"/>
            </a:xfrm>
            <a:custGeom>
              <a:avLst/>
              <a:gdLst>
                <a:gd name="T0" fmla="*/ 2286 w 2294"/>
                <a:gd name="T1" fmla="*/ 732 h 1505"/>
                <a:gd name="T2" fmla="*/ 1884 w 2294"/>
                <a:gd name="T3" fmla="*/ 35 h 1505"/>
                <a:gd name="T4" fmla="*/ 1823 w 2294"/>
                <a:gd name="T5" fmla="*/ 0 h 1505"/>
                <a:gd name="T6" fmla="*/ 0 w 2294"/>
                <a:gd name="T7" fmla="*/ 0 h 1505"/>
                <a:gd name="T8" fmla="*/ 0 w 2294"/>
                <a:gd name="T9" fmla="*/ 1505 h 1505"/>
                <a:gd name="T10" fmla="*/ 1823 w 2294"/>
                <a:gd name="T11" fmla="*/ 1505 h 1505"/>
                <a:gd name="T12" fmla="*/ 1884 w 2294"/>
                <a:gd name="T13" fmla="*/ 1469 h 1505"/>
                <a:gd name="T14" fmla="*/ 2286 w 2294"/>
                <a:gd name="T15" fmla="*/ 803 h 1505"/>
                <a:gd name="T16" fmla="*/ 2294 w 2294"/>
                <a:gd name="T17" fmla="*/ 767 h 1505"/>
                <a:gd name="T18" fmla="*/ 2286 w 2294"/>
                <a:gd name="T19" fmla="*/ 732 h 1505"/>
                <a:gd name="T20" fmla="*/ 2137 w 2294"/>
                <a:gd name="T21" fmla="*/ 895 h 1505"/>
                <a:gd name="T22" fmla="*/ 2120 w 2294"/>
                <a:gd name="T23" fmla="*/ 905 h 1505"/>
                <a:gd name="T24" fmla="*/ 2110 w 2294"/>
                <a:gd name="T25" fmla="*/ 902 h 1505"/>
                <a:gd name="T26" fmla="*/ 2103 w 2294"/>
                <a:gd name="T27" fmla="*/ 875 h 1505"/>
                <a:gd name="T28" fmla="*/ 2165 w 2294"/>
                <a:gd name="T29" fmla="*/ 767 h 1505"/>
                <a:gd name="T30" fmla="*/ 2103 w 2294"/>
                <a:gd name="T31" fmla="*/ 660 h 1505"/>
                <a:gd name="T32" fmla="*/ 2110 w 2294"/>
                <a:gd name="T33" fmla="*/ 632 h 1505"/>
                <a:gd name="T34" fmla="*/ 2137 w 2294"/>
                <a:gd name="T35" fmla="*/ 640 h 1505"/>
                <a:gd name="T36" fmla="*/ 2211 w 2294"/>
                <a:gd name="T37" fmla="*/ 767 h 1505"/>
                <a:gd name="T38" fmla="*/ 2137 w 2294"/>
                <a:gd name="T39" fmla="*/ 895 h 1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294" h="1505">
                  <a:moveTo>
                    <a:pt x="2286" y="732"/>
                  </a:moveTo>
                  <a:cubicBezTo>
                    <a:pt x="1884" y="35"/>
                    <a:pt x="1884" y="35"/>
                    <a:pt x="1884" y="35"/>
                  </a:cubicBezTo>
                  <a:cubicBezTo>
                    <a:pt x="1874" y="18"/>
                    <a:pt x="1843" y="0"/>
                    <a:pt x="18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505"/>
                    <a:pt x="0" y="1505"/>
                    <a:pt x="0" y="1505"/>
                  </a:cubicBezTo>
                  <a:cubicBezTo>
                    <a:pt x="1823" y="1505"/>
                    <a:pt x="1823" y="1505"/>
                    <a:pt x="1823" y="1505"/>
                  </a:cubicBezTo>
                  <a:cubicBezTo>
                    <a:pt x="1843" y="1505"/>
                    <a:pt x="1874" y="1487"/>
                    <a:pt x="1884" y="1469"/>
                  </a:cubicBezTo>
                  <a:cubicBezTo>
                    <a:pt x="2286" y="803"/>
                    <a:pt x="2286" y="803"/>
                    <a:pt x="2286" y="803"/>
                  </a:cubicBezTo>
                  <a:cubicBezTo>
                    <a:pt x="2290" y="797"/>
                    <a:pt x="2294" y="784"/>
                    <a:pt x="2294" y="767"/>
                  </a:cubicBezTo>
                  <a:cubicBezTo>
                    <a:pt x="2294" y="751"/>
                    <a:pt x="2290" y="738"/>
                    <a:pt x="2286" y="732"/>
                  </a:cubicBezTo>
                  <a:close/>
                  <a:moveTo>
                    <a:pt x="2137" y="895"/>
                  </a:moveTo>
                  <a:cubicBezTo>
                    <a:pt x="2134" y="901"/>
                    <a:pt x="2127" y="905"/>
                    <a:pt x="2120" y="905"/>
                  </a:cubicBezTo>
                  <a:cubicBezTo>
                    <a:pt x="2117" y="905"/>
                    <a:pt x="2113" y="904"/>
                    <a:pt x="2110" y="902"/>
                  </a:cubicBezTo>
                  <a:cubicBezTo>
                    <a:pt x="2101" y="896"/>
                    <a:pt x="2097" y="884"/>
                    <a:pt x="2103" y="875"/>
                  </a:cubicBezTo>
                  <a:cubicBezTo>
                    <a:pt x="2165" y="767"/>
                    <a:pt x="2165" y="767"/>
                    <a:pt x="2165" y="767"/>
                  </a:cubicBezTo>
                  <a:cubicBezTo>
                    <a:pt x="2103" y="660"/>
                    <a:pt x="2103" y="660"/>
                    <a:pt x="2103" y="660"/>
                  </a:cubicBezTo>
                  <a:cubicBezTo>
                    <a:pt x="2097" y="650"/>
                    <a:pt x="2101" y="638"/>
                    <a:pt x="2110" y="632"/>
                  </a:cubicBezTo>
                  <a:cubicBezTo>
                    <a:pt x="2120" y="627"/>
                    <a:pt x="2132" y="630"/>
                    <a:pt x="2137" y="640"/>
                  </a:cubicBezTo>
                  <a:cubicBezTo>
                    <a:pt x="2211" y="767"/>
                    <a:pt x="2211" y="767"/>
                    <a:pt x="2211" y="767"/>
                  </a:cubicBezTo>
                  <a:lnTo>
                    <a:pt x="2137" y="89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1270000" dist="762000" dir="2700000" sx="90000" sy="9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F6F2DC80-3556-4433-A69C-6F66792B6869}"/>
                </a:ext>
              </a:extLst>
            </p:cNvPr>
            <p:cNvSpPr/>
            <p:nvPr/>
          </p:nvSpPr>
          <p:spPr>
            <a:xfrm>
              <a:off x="439524" y="2972215"/>
              <a:ext cx="529066" cy="529064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+mj-lt"/>
                </a:rPr>
                <a:t>02</a:t>
              </a:r>
            </a:p>
          </p:txBody>
        </p: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451D4A00-0AAF-454A-A524-B8A9E534452B}"/>
                </a:ext>
              </a:extLst>
            </p:cNvPr>
            <p:cNvGrpSpPr/>
            <p:nvPr/>
          </p:nvGrpSpPr>
          <p:grpSpPr>
            <a:xfrm>
              <a:off x="1234314" y="2946945"/>
              <a:ext cx="4335212" cy="1554862"/>
              <a:chOff x="2333209" y="1468238"/>
              <a:chExt cx="4335212" cy="1554862"/>
            </a:xfrm>
          </p:grpSpPr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6A1C79ED-06DD-492C-9E9A-34428A4DEC0F}"/>
                  </a:ext>
                </a:extLst>
              </p:cNvPr>
              <p:cNvSpPr txBox="1"/>
              <p:nvPr/>
            </p:nvSpPr>
            <p:spPr>
              <a:xfrm>
                <a:off x="2333209" y="2007437"/>
                <a:ext cx="3859522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indent="-171450" algn="l">
                  <a:buFont typeface="Arial" panose="020B0604020202020204" pitchFamily="34" charset="0"/>
                  <a:buChar char="•"/>
                </a:pPr>
                <a:r>
                  <a:rPr lang="en-US" sz="1200" b="0" i="0" dirty="0">
                    <a:solidFill>
                      <a:schemeClr val="bg1"/>
                    </a:solidFill>
                    <a:effectLst/>
                  </a:rPr>
                  <a:t>Work with Province </a:t>
                </a:r>
                <a:r>
                  <a:rPr lang="en-US" sz="1200" b="0" i="0" dirty="0" err="1">
                    <a:solidFill>
                      <a:schemeClr val="bg1"/>
                    </a:solidFill>
                    <a:effectLst/>
                  </a:rPr>
                  <a:t>Polemarchs</a:t>
                </a:r>
                <a:r>
                  <a:rPr lang="en-US" sz="1200" b="0" i="0" dirty="0">
                    <a:solidFill>
                      <a:schemeClr val="bg1"/>
                    </a:solidFill>
                    <a:effectLst/>
                  </a:rPr>
                  <a:t> and Directors to establish Foundation awareness and Foundation support activities in each Province.</a:t>
                </a:r>
              </a:p>
              <a:p>
                <a:br>
                  <a:rPr lang="en-US" sz="1200" dirty="0">
                    <a:solidFill>
                      <a:schemeClr val="bg1"/>
                    </a:solidFill>
                  </a:rPr>
                </a:br>
                <a:endParaRPr lang="en-GB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E2729691-9576-4F9A-B3EB-148870393464}"/>
                  </a:ext>
                </a:extLst>
              </p:cNvPr>
              <p:cNvSpPr txBox="1"/>
              <p:nvPr/>
            </p:nvSpPr>
            <p:spPr>
              <a:xfrm>
                <a:off x="2333209" y="1468238"/>
                <a:ext cx="433521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dirty="0">
                    <a:solidFill>
                      <a:schemeClr val="bg1"/>
                    </a:solidFill>
                    <a:latin typeface="+mj-lt"/>
                    <a:ea typeface="Open Sans" panose="020B0606030504020204" pitchFamily="34" charset="0"/>
                    <a:cs typeface="Segoe UI" panose="020B0502040204020203" pitchFamily="34" charset="0"/>
                  </a:rPr>
                  <a:t>Province Partnerships</a:t>
                </a:r>
              </a:p>
            </p:txBody>
          </p:sp>
        </p:grp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9099EC3C-3A49-40F5-9669-C176D6F4305A}"/>
              </a:ext>
            </a:extLst>
          </p:cNvPr>
          <p:cNvSpPr txBox="1"/>
          <p:nvPr/>
        </p:nvSpPr>
        <p:spPr>
          <a:xfrm>
            <a:off x="7569820" y="1286893"/>
            <a:ext cx="4531136" cy="1267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200" b="0" i="0" dirty="0">
                <a:solidFill>
                  <a:srgbClr val="333333"/>
                </a:solidFill>
                <a:effectLst/>
              </a:rPr>
              <a:t>Additional support will greatly impact the cornerstone youth</a:t>
            </a:r>
            <a:br>
              <a:rPr lang="en-US" sz="1200" dirty="0"/>
            </a:br>
            <a:r>
              <a:rPr lang="en-US" sz="1200" b="0" i="0" dirty="0">
                <a:solidFill>
                  <a:srgbClr val="333333"/>
                </a:solidFill>
                <a:effectLst/>
              </a:rPr>
              <a:t>programs of the Fraternity, including Guide Right, Undergraduate Leadership Institute (ULI)/Lead Kappa, </a:t>
            </a:r>
            <a:br>
              <a:rPr lang="en-US" sz="1200" b="0" i="0" dirty="0">
                <a:solidFill>
                  <a:srgbClr val="333333"/>
                </a:solidFill>
                <a:effectLst/>
              </a:rPr>
            </a:br>
            <a:r>
              <a:rPr lang="en-US" sz="1200" b="0" i="0" dirty="0">
                <a:solidFill>
                  <a:srgbClr val="333333"/>
                </a:solidFill>
                <a:effectLst/>
              </a:rPr>
              <a:t>Kappa Kamp, </a:t>
            </a:r>
            <a:r>
              <a:rPr lang="en-US" sz="1200" b="0" i="1" dirty="0">
                <a:solidFill>
                  <a:srgbClr val="FF0000"/>
                </a:solidFill>
                <a:effectLst/>
              </a:rPr>
              <a:t>i</a:t>
            </a:r>
            <a:r>
              <a:rPr lang="en-US" sz="1200" b="0" i="0" dirty="0">
                <a:solidFill>
                  <a:srgbClr val="000000"/>
                </a:solidFill>
                <a:effectLst/>
              </a:rPr>
              <a:t>Kare: Disaster Relief, </a:t>
            </a:r>
            <a:r>
              <a:rPr lang="en-US" sz="1200" b="0" i="0" dirty="0">
                <a:solidFill>
                  <a:srgbClr val="333333"/>
                </a:solidFill>
                <a:effectLst/>
              </a:rPr>
              <a:t>the Hiliary H. Holloway, </a:t>
            </a:r>
            <a:br>
              <a:rPr lang="en-US" sz="1200" b="0" i="0" dirty="0">
                <a:solidFill>
                  <a:srgbClr val="333333"/>
                </a:solidFill>
                <a:effectLst/>
              </a:rPr>
            </a:br>
            <a:r>
              <a:rPr lang="en-US" sz="1200" b="0" i="0" dirty="0">
                <a:solidFill>
                  <a:srgbClr val="333333"/>
                </a:solidFill>
                <a:effectLst/>
              </a:rPr>
              <a:t>and Foundation Scholarships.</a:t>
            </a:r>
            <a:endParaRPr lang="en-GB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952A2F6E-F78C-40D2-8C59-2BA307D42E54}"/>
              </a:ext>
            </a:extLst>
          </p:cNvPr>
          <p:cNvGrpSpPr/>
          <p:nvPr/>
        </p:nvGrpSpPr>
        <p:grpSpPr>
          <a:xfrm>
            <a:off x="7357888" y="884867"/>
            <a:ext cx="3238543" cy="400110"/>
            <a:chOff x="1312068" y="2497364"/>
            <a:chExt cx="3238543" cy="400110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BEB9B7CC-22CD-4F4D-B411-5B4A1178F2DF}"/>
                </a:ext>
              </a:extLst>
            </p:cNvPr>
            <p:cNvSpPr txBox="1"/>
            <p:nvPr/>
          </p:nvSpPr>
          <p:spPr>
            <a:xfrm>
              <a:off x="1524000" y="2497364"/>
              <a:ext cx="302661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chemeClr val="accent5"/>
                  </a:solidFill>
                  <a:latin typeface="+mj-lt"/>
                </a:rPr>
                <a:t>Our Impact</a:t>
              </a:r>
            </a:p>
          </p:txBody>
        </p:sp>
        <p:sp>
          <p:nvSpPr>
            <p:cNvPr id="56" name="Freeform 25">
              <a:extLst>
                <a:ext uri="{FF2B5EF4-FFF2-40B4-BE49-F238E27FC236}">
                  <a16:creationId xmlns:a16="http://schemas.microsoft.com/office/drawing/2014/main" id="{04C37C92-54A3-44B1-B528-BA5AEE7C0A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2068" y="2643245"/>
              <a:ext cx="61913" cy="108347"/>
            </a:xfrm>
            <a:custGeom>
              <a:avLst/>
              <a:gdLst>
                <a:gd name="T0" fmla="*/ 76200 w 22"/>
                <a:gd name="T1" fmla="*/ 71804 h 39"/>
                <a:gd name="T2" fmla="*/ 17318 w 22"/>
                <a:gd name="T3" fmla="*/ 129931 h 39"/>
                <a:gd name="T4" fmla="*/ 10391 w 22"/>
                <a:gd name="T5" fmla="*/ 133350 h 39"/>
                <a:gd name="T6" fmla="*/ 0 w 22"/>
                <a:gd name="T7" fmla="*/ 126512 h 39"/>
                <a:gd name="T8" fmla="*/ 0 w 22"/>
                <a:gd name="T9" fmla="*/ 10258 h 39"/>
                <a:gd name="T10" fmla="*/ 10391 w 22"/>
                <a:gd name="T11" fmla="*/ 0 h 39"/>
                <a:gd name="T12" fmla="*/ 17318 w 22"/>
                <a:gd name="T13" fmla="*/ 3419 h 39"/>
                <a:gd name="T14" fmla="*/ 76200 w 22"/>
                <a:gd name="T15" fmla="*/ 61546 h 39"/>
                <a:gd name="T16" fmla="*/ 76200 w 22"/>
                <a:gd name="T17" fmla="*/ 68385 h 39"/>
                <a:gd name="T18" fmla="*/ 76200 w 22"/>
                <a:gd name="T19" fmla="*/ 71804 h 3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2" h="39">
                  <a:moveTo>
                    <a:pt x="22" y="21"/>
                  </a:moveTo>
                  <a:cubicBezTo>
                    <a:pt x="5" y="38"/>
                    <a:pt x="5" y="38"/>
                    <a:pt x="5" y="38"/>
                  </a:cubicBezTo>
                  <a:cubicBezTo>
                    <a:pt x="4" y="39"/>
                    <a:pt x="4" y="39"/>
                    <a:pt x="3" y="39"/>
                  </a:cubicBezTo>
                  <a:cubicBezTo>
                    <a:pt x="2" y="39"/>
                    <a:pt x="0" y="38"/>
                    <a:pt x="0" y="37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4" y="0"/>
                    <a:pt x="4" y="1"/>
                    <a:pt x="5" y="1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2" y="18"/>
                    <a:pt x="22" y="19"/>
                    <a:pt x="22" y="20"/>
                  </a:cubicBezTo>
                  <a:cubicBezTo>
                    <a:pt x="22" y="20"/>
                    <a:pt x="22" y="21"/>
                    <a:pt x="22" y="21"/>
                  </a:cubicBezTo>
                  <a:close/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26CF6ECB-650A-4FB8-89D7-A266847ADC14}"/>
              </a:ext>
            </a:extLst>
          </p:cNvPr>
          <p:cNvSpPr txBox="1"/>
          <p:nvPr/>
        </p:nvSpPr>
        <p:spPr>
          <a:xfrm>
            <a:off x="7951638" y="3169938"/>
            <a:ext cx="4114835" cy="1987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Province Directors are executing the programs of the Foundation at the regional and national level </a:t>
            </a:r>
          </a:p>
          <a:p>
            <a:pPr marL="171450" indent="-171450" algn="l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200" b="0" i="0" dirty="0">
                <a:solidFill>
                  <a:srgbClr val="333333"/>
                </a:solidFill>
                <a:effectLst/>
              </a:rPr>
              <a:t>Presenting the Foundation Awareness Modules at the CRWL Conferences and MTA this fall</a:t>
            </a:r>
            <a:endParaRPr lang="en-US" sz="800" b="0" i="0" dirty="0">
              <a:solidFill>
                <a:srgbClr val="333333"/>
              </a:solidFill>
              <a:effectLst/>
            </a:endParaRPr>
          </a:p>
          <a:p>
            <a:pPr marL="171450" indent="-171450" algn="l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200" b="0" i="0" dirty="0">
                <a:solidFill>
                  <a:srgbClr val="333333"/>
                </a:solidFill>
                <a:effectLst/>
              </a:rPr>
              <a:t>Sharing grant funding opportunities with Provinces to accomplish grant deliverables. </a:t>
            </a:r>
            <a:endParaRPr lang="en-US" sz="1200" dirty="0">
              <a:solidFill>
                <a:srgbClr val="333333"/>
              </a:solidFill>
            </a:endParaRPr>
          </a:p>
          <a:p>
            <a:pPr marL="171450" indent="-1714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200" b="0" i="0" dirty="0">
                <a:solidFill>
                  <a:srgbClr val="333333"/>
                </a:solidFill>
                <a:effectLst/>
              </a:rPr>
              <a:t>Chapters and Provinces supporting the national signature events of the Foundation</a:t>
            </a:r>
            <a:endParaRPr lang="en-US" sz="1200" dirty="0">
              <a:solidFill>
                <a:srgbClr val="333333"/>
              </a:solidFill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C0FB6E58-61C1-4C71-909F-043B649E28A1}"/>
              </a:ext>
            </a:extLst>
          </p:cNvPr>
          <p:cNvGrpSpPr/>
          <p:nvPr/>
        </p:nvGrpSpPr>
        <p:grpSpPr>
          <a:xfrm>
            <a:off x="7721363" y="2748344"/>
            <a:ext cx="3238543" cy="400110"/>
            <a:chOff x="1312068" y="2497364"/>
            <a:chExt cx="3238543" cy="400110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AAB7B65E-6318-4AB1-A453-E8D2BEB262D0}"/>
                </a:ext>
              </a:extLst>
            </p:cNvPr>
            <p:cNvSpPr txBox="1"/>
            <p:nvPr/>
          </p:nvSpPr>
          <p:spPr>
            <a:xfrm>
              <a:off x="1524000" y="2497364"/>
              <a:ext cx="302661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chemeClr val="accent5"/>
                  </a:solidFill>
                  <a:latin typeface="+mj-lt"/>
                </a:rPr>
                <a:t>Working Cohesively</a:t>
              </a:r>
            </a:p>
          </p:txBody>
        </p:sp>
        <p:sp>
          <p:nvSpPr>
            <p:cNvPr id="60" name="Freeform 25">
              <a:extLst>
                <a:ext uri="{FF2B5EF4-FFF2-40B4-BE49-F238E27FC236}">
                  <a16:creationId xmlns:a16="http://schemas.microsoft.com/office/drawing/2014/main" id="{A02CF1C6-C3C4-47AB-9269-6496D1BF8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2068" y="2643245"/>
              <a:ext cx="61913" cy="108347"/>
            </a:xfrm>
            <a:custGeom>
              <a:avLst/>
              <a:gdLst>
                <a:gd name="T0" fmla="*/ 76200 w 22"/>
                <a:gd name="T1" fmla="*/ 71804 h 39"/>
                <a:gd name="T2" fmla="*/ 17318 w 22"/>
                <a:gd name="T3" fmla="*/ 129931 h 39"/>
                <a:gd name="T4" fmla="*/ 10391 w 22"/>
                <a:gd name="T5" fmla="*/ 133350 h 39"/>
                <a:gd name="T6" fmla="*/ 0 w 22"/>
                <a:gd name="T7" fmla="*/ 126512 h 39"/>
                <a:gd name="T8" fmla="*/ 0 w 22"/>
                <a:gd name="T9" fmla="*/ 10258 h 39"/>
                <a:gd name="T10" fmla="*/ 10391 w 22"/>
                <a:gd name="T11" fmla="*/ 0 h 39"/>
                <a:gd name="T12" fmla="*/ 17318 w 22"/>
                <a:gd name="T13" fmla="*/ 3419 h 39"/>
                <a:gd name="T14" fmla="*/ 76200 w 22"/>
                <a:gd name="T15" fmla="*/ 61546 h 39"/>
                <a:gd name="T16" fmla="*/ 76200 w 22"/>
                <a:gd name="T17" fmla="*/ 68385 h 39"/>
                <a:gd name="T18" fmla="*/ 76200 w 22"/>
                <a:gd name="T19" fmla="*/ 71804 h 3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2" h="39">
                  <a:moveTo>
                    <a:pt x="22" y="21"/>
                  </a:moveTo>
                  <a:cubicBezTo>
                    <a:pt x="5" y="38"/>
                    <a:pt x="5" y="38"/>
                    <a:pt x="5" y="38"/>
                  </a:cubicBezTo>
                  <a:cubicBezTo>
                    <a:pt x="4" y="39"/>
                    <a:pt x="4" y="39"/>
                    <a:pt x="3" y="39"/>
                  </a:cubicBezTo>
                  <a:cubicBezTo>
                    <a:pt x="2" y="39"/>
                    <a:pt x="0" y="38"/>
                    <a:pt x="0" y="37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4" y="0"/>
                    <a:pt x="4" y="1"/>
                    <a:pt x="5" y="1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2" y="18"/>
                    <a:pt x="22" y="19"/>
                    <a:pt x="22" y="20"/>
                  </a:cubicBezTo>
                  <a:cubicBezTo>
                    <a:pt x="22" y="20"/>
                    <a:pt x="22" y="21"/>
                    <a:pt x="22" y="21"/>
                  </a:cubicBezTo>
                  <a:close/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63D9AE3D-F8FF-432D-AAFE-BD75EE74B69E}"/>
              </a:ext>
            </a:extLst>
          </p:cNvPr>
          <p:cNvSpPr txBox="1"/>
          <p:nvPr/>
        </p:nvSpPr>
        <p:spPr>
          <a:xfrm>
            <a:off x="7569820" y="5630571"/>
            <a:ext cx="4622180" cy="547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l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200" b="0" i="0" dirty="0">
                <a:solidFill>
                  <a:srgbClr val="333333"/>
                </a:solidFill>
                <a:effectLst/>
              </a:rPr>
              <a:t>Promote our Legacy Awards Giving Program </a:t>
            </a:r>
          </a:p>
          <a:p>
            <a:pPr marL="171450" indent="-171450" algn="l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200" b="0" i="0" dirty="0">
                <a:solidFill>
                  <a:srgbClr val="333333"/>
                </a:solidFill>
                <a:effectLst/>
              </a:rPr>
              <a:t>Newly launched Planned Giving Program     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5ED57728-851E-4118-AA73-2235CCA77273}"/>
              </a:ext>
            </a:extLst>
          </p:cNvPr>
          <p:cNvGrpSpPr/>
          <p:nvPr/>
        </p:nvGrpSpPr>
        <p:grpSpPr>
          <a:xfrm>
            <a:off x="7323522" y="5225230"/>
            <a:ext cx="3238543" cy="400110"/>
            <a:chOff x="1312068" y="2497364"/>
            <a:chExt cx="3238543" cy="400110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E670CE46-EC0A-4AE9-A6D5-E2A7D082DE6D}"/>
                </a:ext>
              </a:extLst>
            </p:cNvPr>
            <p:cNvSpPr txBox="1"/>
            <p:nvPr/>
          </p:nvSpPr>
          <p:spPr>
            <a:xfrm>
              <a:off x="1524000" y="2497364"/>
              <a:ext cx="302661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chemeClr val="accent5"/>
                  </a:solidFill>
                  <a:latin typeface="+mj-lt"/>
                </a:rPr>
                <a:t>Legacy Impact</a:t>
              </a:r>
            </a:p>
          </p:txBody>
        </p:sp>
        <p:sp>
          <p:nvSpPr>
            <p:cNvPr id="64" name="Freeform 25">
              <a:extLst>
                <a:ext uri="{FF2B5EF4-FFF2-40B4-BE49-F238E27FC236}">
                  <a16:creationId xmlns:a16="http://schemas.microsoft.com/office/drawing/2014/main" id="{DFFD068D-5A26-4768-8B12-B4CE218A91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2068" y="2643245"/>
              <a:ext cx="61913" cy="108347"/>
            </a:xfrm>
            <a:custGeom>
              <a:avLst/>
              <a:gdLst>
                <a:gd name="T0" fmla="*/ 76200 w 22"/>
                <a:gd name="T1" fmla="*/ 71804 h 39"/>
                <a:gd name="T2" fmla="*/ 17318 w 22"/>
                <a:gd name="T3" fmla="*/ 129931 h 39"/>
                <a:gd name="T4" fmla="*/ 10391 w 22"/>
                <a:gd name="T5" fmla="*/ 133350 h 39"/>
                <a:gd name="T6" fmla="*/ 0 w 22"/>
                <a:gd name="T7" fmla="*/ 126512 h 39"/>
                <a:gd name="T8" fmla="*/ 0 w 22"/>
                <a:gd name="T9" fmla="*/ 10258 h 39"/>
                <a:gd name="T10" fmla="*/ 10391 w 22"/>
                <a:gd name="T11" fmla="*/ 0 h 39"/>
                <a:gd name="T12" fmla="*/ 17318 w 22"/>
                <a:gd name="T13" fmla="*/ 3419 h 39"/>
                <a:gd name="T14" fmla="*/ 76200 w 22"/>
                <a:gd name="T15" fmla="*/ 61546 h 39"/>
                <a:gd name="T16" fmla="*/ 76200 w 22"/>
                <a:gd name="T17" fmla="*/ 68385 h 39"/>
                <a:gd name="T18" fmla="*/ 76200 w 22"/>
                <a:gd name="T19" fmla="*/ 71804 h 3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2" h="39">
                  <a:moveTo>
                    <a:pt x="22" y="21"/>
                  </a:moveTo>
                  <a:cubicBezTo>
                    <a:pt x="5" y="38"/>
                    <a:pt x="5" y="38"/>
                    <a:pt x="5" y="38"/>
                  </a:cubicBezTo>
                  <a:cubicBezTo>
                    <a:pt x="4" y="39"/>
                    <a:pt x="4" y="39"/>
                    <a:pt x="3" y="39"/>
                  </a:cubicBezTo>
                  <a:cubicBezTo>
                    <a:pt x="2" y="39"/>
                    <a:pt x="0" y="38"/>
                    <a:pt x="0" y="37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4" y="0"/>
                    <a:pt x="4" y="1"/>
                    <a:pt x="5" y="1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2" y="18"/>
                    <a:pt x="22" y="19"/>
                    <a:pt x="22" y="20"/>
                  </a:cubicBezTo>
                  <a:cubicBezTo>
                    <a:pt x="22" y="20"/>
                    <a:pt x="22" y="21"/>
                    <a:pt x="22" y="21"/>
                  </a:cubicBezTo>
                  <a:close/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74A84F0-A2E2-444A-B9FB-130EB593F12C}"/>
              </a:ext>
            </a:extLst>
          </p:cNvPr>
          <p:cNvGrpSpPr/>
          <p:nvPr/>
        </p:nvGrpSpPr>
        <p:grpSpPr>
          <a:xfrm>
            <a:off x="0" y="959655"/>
            <a:ext cx="6187949" cy="1705799"/>
            <a:chOff x="0" y="959655"/>
            <a:chExt cx="6187949" cy="1705799"/>
          </a:xfrm>
          <a:solidFill>
            <a:schemeClr val="accent5"/>
          </a:solidFill>
        </p:grpSpPr>
        <p:sp>
          <p:nvSpPr>
            <p:cNvPr id="7" name="Freeform 9">
              <a:extLst>
                <a:ext uri="{FF2B5EF4-FFF2-40B4-BE49-F238E27FC236}">
                  <a16:creationId xmlns:a16="http://schemas.microsoft.com/office/drawing/2014/main" id="{44747AB8-4DA5-4A7B-ABEA-78FB10EF45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985783"/>
              <a:ext cx="6187949" cy="1679671"/>
            </a:xfrm>
            <a:custGeom>
              <a:avLst/>
              <a:gdLst>
                <a:gd name="T0" fmla="*/ 2047 w 2050"/>
                <a:gd name="T1" fmla="*/ 348 h 737"/>
                <a:gd name="T2" fmla="*/ 1857 w 2050"/>
                <a:gd name="T3" fmla="*/ 20 h 737"/>
                <a:gd name="T4" fmla="*/ 1822 w 2050"/>
                <a:gd name="T5" fmla="*/ 0 h 737"/>
                <a:gd name="T6" fmla="*/ 0 w 2050"/>
                <a:gd name="T7" fmla="*/ 0 h 737"/>
                <a:gd name="T8" fmla="*/ 0 w 2050"/>
                <a:gd name="T9" fmla="*/ 737 h 737"/>
                <a:gd name="T10" fmla="*/ 1822 w 2050"/>
                <a:gd name="T11" fmla="*/ 737 h 737"/>
                <a:gd name="T12" fmla="*/ 1857 w 2050"/>
                <a:gd name="T13" fmla="*/ 717 h 737"/>
                <a:gd name="T14" fmla="*/ 2047 w 2050"/>
                <a:gd name="T15" fmla="*/ 389 h 737"/>
                <a:gd name="T16" fmla="*/ 2050 w 2050"/>
                <a:gd name="T17" fmla="*/ 368 h 737"/>
                <a:gd name="T18" fmla="*/ 2047 w 2050"/>
                <a:gd name="T19" fmla="*/ 348 h 737"/>
                <a:gd name="T20" fmla="*/ 1889 w 2050"/>
                <a:gd name="T21" fmla="*/ 496 h 737"/>
                <a:gd name="T22" fmla="*/ 1872 w 2050"/>
                <a:gd name="T23" fmla="*/ 506 h 737"/>
                <a:gd name="T24" fmla="*/ 1862 w 2050"/>
                <a:gd name="T25" fmla="*/ 503 h 737"/>
                <a:gd name="T26" fmla="*/ 1854 w 2050"/>
                <a:gd name="T27" fmla="*/ 476 h 737"/>
                <a:gd name="T28" fmla="*/ 1916 w 2050"/>
                <a:gd name="T29" fmla="*/ 368 h 737"/>
                <a:gd name="T30" fmla="*/ 1854 w 2050"/>
                <a:gd name="T31" fmla="*/ 261 h 737"/>
                <a:gd name="T32" fmla="*/ 1862 w 2050"/>
                <a:gd name="T33" fmla="*/ 234 h 737"/>
                <a:gd name="T34" fmla="*/ 1889 w 2050"/>
                <a:gd name="T35" fmla="*/ 241 h 737"/>
                <a:gd name="T36" fmla="*/ 1963 w 2050"/>
                <a:gd name="T37" fmla="*/ 368 h 737"/>
                <a:gd name="T38" fmla="*/ 1889 w 2050"/>
                <a:gd name="T39" fmla="*/ 496 h 7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050" h="737">
                  <a:moveTo>
                    <a:pt x="2047" y="348"/>
                  </a:moveTo>
                  <a:cubicBezTo>
                    <a:pt x="1857" y="20"/>
                    <a:pt x="1857" y="20"/>
                    <a:pt x="1857" y="20"/>
                  </a:cubicBezTo>
                  <a:cubicBezTo>
                    <a:pt x="1853" y="12"/>
                    <a:pt x="1832" y="0"/>
                    <a:pt x="182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37"/>
                    <a:pt x="0" y="737"/>
                    <a:pt x="0" y="737"/>
                  </a:cubicBezTo>
                  <a:cubicBezTo>
                    <a:pt x="1822" y="737"/>
                    <a:pt x="1822" y="737"/>
                    <a:pt x="1822" y="737"/>
                  </a:cubicBezTo>
                  <a:cubicBezTo>
                    <a:pt x="1832" y="737"/>
                    <a:pt x="1853" y="725"/>
                    <a:pt x="1857" y="717"/>
                  </a:cubicBezTo>
                  <a:cubicBezTo>
                    <a:pt x="2047" y="389"/>
                    <a:pt x="2047" y="389"/>
                    <a:pt x="2047" y="389"/>
                  </a:cubicBezTo>
                  <a:cubicBezTo>
                    <a:pt x="2048" y="387"/>
                    <a:pt x="2050" y="380"/>
                    <a:pt x="2050" y="368"/>
                  </a:cubicBezTo>
                  <a:cubicBezTo>
                    <a:pt x="2050" y="357"/>
                    <a:pt x="2048" y="350"/>
                    <a:pt x="2047" y="348"/>
                  </a:cubicBezTo>
                  <a:close/>
                  <a:moveTo>
                    <a:pt x="1889" y="496"/>
                  </a:moveTo>
                  <a:cubicBezTo>
                    <a:pt x="1885" y="502"/>
                    <a:pt x="1879" y="506"/>
                    <a:pt x="1872" y="506"/>
                  </a:cubicBezTo>
                  <a:cubicBezTo>
                    <a:pt x="1868" y="506"/>
                    <a:pt x="1865" y="505"/>
                    <a:pt x="1862" y="503"/>
                  </a:cubicBezTo>
                  <a:cubicBezTo>
                    <a:pt x="1852" y="498"/>
                    <a:pt x="1849" y="485"/>
                    <a:pt x="1854" y="476"/>
                  </a:cubicBezTo>
                  <a:cubicBezTo>
                    <a:pt x="1916" y="368"/>
                    <a:pt x="1916" y="368"/>
                    <a:pt x="1916" y="368"/>
                  </a:cubicBezTo>
                  <a:cubicBezTo>
                    <a:pt x="1854" y="261"/>
                    <a:pt x="1854" y="261"/>
                    <a:pt x="1854" y="261"/>
                  </a:cubicBezTo>
                  <a:cubicBezTo>
                    <a:pt x="1849" y="251"/>
                    <a:pt x="1852" y="239"/>
                    <a:pt x="1862" y="234"/>
                  </a:cubicBezTo>
                  <a:cubicBezTo>
                    <a:pt x="1871" y="228"/>
                    <a:pt x="1883" y="231"/>
                    <a:pt x="1889" y="241"/>
                  </a:cubicBezTo>
                  <a:cubicBezTo>
                    <a:pt x="1963" y="368"/>
                    <a:pt x="1963" y="368"/>
                    <a:pt x="1963" y="368"/>
                  </a:cubicBezTo>
                  <a:lnTo>
                    <a:pt x="1889" y="496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270000" dist="762000" dir="2700000" sx="90000" sy="9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E0B9F7D3-D421-4EFB-BB58-5E4AC1C4C29C}"/>
                </a:ext>
              </a:extLst>
            </p:cNvPr>
            <p:cNvSpPr/>
            <p:nvPr/>
          </p:nvSpPr>
          <p:spPr>
            <a:xfrm>
              <a:off x="456553" y="959655"/>
              <a:ext cx="529066" cy="529064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+mj-lt"/>
                </a:rPr>
                <a:t>01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A209BC47-8CAE-4F9B-85DD-16F20E8D48D5}"/>
                </a:ext>
              </a:extLst>
            </p:cNvPr>
            <p:cNvSpPr txBox="1"/>
            <p:nvPr/>
          </p:nvSpPr>
          <p:spPr>
            <a:xfrm>
              <a:off x="1182446" y="1443194"/>
              <a:ext cx="4335211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171450" indent="-171450" algn="l">
                <a:buFont typeface="Arial" panose="020B0604020202020204" pitchFamily="34" charset="0"/>
                <a:buChar char="•"/>
              </a:pPr>
              <a:r>
                <a:rPr lang="en-US" sz="1200" b="0" i="0" dirty="0">
                  <a:solidFill>
                    <a:schemeClr val="bg1"/>
                  </a:solidFill>
                  <a:effectLst/>
                </a:rPr>
                <a:t>Increases in</a:t>
              </a:r>
            </a:p>
            <a:p>
              <a:pPr marL="628650" lvl="1" indent="-1714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/>
                  </a:solidFill>
                </a:rPr>
                <a:t>Corporate Sponsorships</a:t>
              </a:r>
            </a:p>
            <a:p>
              <a:pPr marL="628650" lvl="1" indent="-171450">
                <a:buFont typeface="Arial" panose="020B0604020202020204" pitchFamily="34" charset="0"/>
                <a:buChar char="•"/>
              </a:pPr>
              <a:r>
                <a:rPr lang="en-US" sz="1200" b="0" i="0" dirty="0">
                  <a:solidFill>
                    <a:schemeClr val="bg1"/>
                  </a:solidFill>
                  <a:effectLst/>
                </a:rPr>
                <a:t>Endowments</a:t>
              </a:r>
            </a:p>
            <a:p>
              <a:pPr marL="628650" lvl="1" indent="-1714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/>
                  </a:solidFill>
                </a:rPr>
                <a:t>Grants</a:t>
              </a:r>
            </a:p>
            <a:p>
              <a:pPr marL="628650" lvl="1" indent="-171450">
                <a:buFont typeface="Arial" panose="020B0604020202020204" pitchFamily="34" charset="0"/>
                <a:buChar char="•"/>
              </a:pPr>
              <a:r>
                <a:rPr lang="en-US" sz="1200" b="0" i="0" dirty="0">
                  <a:solidFill>
                    <a:schemeClr val="bg1"/>
                  </a:solidFill>
                  <a:effectLst/>
                </a:rPr>
                <a:t>Support of Signature Events</a:t>
              </a:r>
            </a:p>
            <a:p>
              <a:pPr marL="628650" lvl="1" indent="-1714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/>
                  </a:solidFill>
                </a:rPr>
                <a:t>Individual contributions 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FFB670F8-2A72-45CD-9512-DA4C49F8490E}"/>
                </a:ext>
              </a:extLst>
            </p:cNvPr>
            <p:cNvSpPr txBox="1"/>
            <p:nvPr/>
          </p:nvSpPr>
          <p:spPr>
            <a:xfrm>
              <a:off x="1141581" y="1012194"/>
              <a:ext cx="4335213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GB" sz="2800" b="1" dirty="0">
                  <a:solidFill>
                    <a:schemeClr val="bg1"/>
                  </a:solidFill>
                  <a:latin typeface="+mj-lt"/>
                  <a:ea typeface="Open Sans" panose="020B0606030504020204" pitchFamily="34" charset="0"/>
                  <a:cs typeface="Segoe UI" panose="020B0502040204020203" pitchFamily="34" charset="0"/>
                </a:rPr>
                <a:t>FINANCIAL VIABILITY</a:t>
              </a:r>
            </a:p>
          </p:txBody>
        </p:sp>
      </p:grp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7264F45C-6492-A549-8219-C568C864C1F9}"/>
              </a:ext>
            </a:extLst>
          </p:cNvPr>
          <p:cNvSpPr txBox="1">
            <a:spLocks/>
          </p:cNvSpPr>
          <p:nvPr/>
        </p:nvSpPr>
        <p:spPr>
          <a:xfrm>
            <a:off x="190003" y="196396"/>
            <a:ext cx="9512137" cy="85988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>
                <a:solidFill>
                  <a:srgbClr val="960405"/>
                </a:solidFill>
                <a:latin typeface="+mj-lt"/>
              </a:rPr>
              <a:t>2024 GOALS AND OBJECTIVES</a:t>
            </a:r>
          </a:p>
        </p:txBody>
      </p:sp>
    </p:spTree>
    <p:extLst>
      <p:ext uri="{BB962C8B-B14F-4D97-AF65-F5344CB8AC3E}">
        <p14:creationId xmlns:p14="http://schemas.microsoft.com/office/powerpoint/2010/main" val="22458869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362804" y="6387084"/>
            <a:ext cx="13017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0" dirty="0">
                <a:solidFill>
                  <a:srgbClr val="7F7F7F"/>
                </a:solidFill>
                <a:latin typeface="Arial"/>
                <a:cs typeface="Arial"/>
              </a:rPr>
              <a:t>7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21195" y="6466968"/>
            <a:ext cx="62230" cy="108585"/>
          </a:xfrm>
          <a:custGeom>
            <a:avLst/>
            <a:gdLst/>
            <a:ahLst/>
            <a:cxnLst/>
            <a:rect l="l" t="t" r="r" b="b"/>
            <a:pathLst>
              <a:path w="62229" h="108584">
                <a:moveTo>
                  <a:pt x="11256" y="0"/>
                </a:moveTo>
                <a:lnTo>
                  <a:pt x="5628" y="0"/>
                </a:lnTo>
                <a:lnTo>
                  <a:pt x="0" y="2778"/>
                </a:lnTo>
                <a:lnTo>
                  <a:pt x="0" y="105568"/>
                </a:lnTo>
                <a:lnTo>
                  <a:pt x="5628" y="108347"/>
                </a:lnTo>
                <a:lnTo>
                  <a:pt x="11256" y="108347"/>
                </a:lnTo>
                <a:lnTo>
                  <a:pt x="61913" y="58340"/>
                </a:lnTo>
                <a:lnTo>
                  <a:pt x="61913" y="50006"/>
                </a:lnTo>
                <a:lnTo>
                  <a:pt x="14071" y="2778"/>
                </a:lnTo>
                <a:lnTo>
                  <a:pt x="11256" y="2778"/>
                </a:lnTo>
                <a:lnTo>
                  <a:pt x="11256" y="0"/>
                </a:lnTo>
                <a:close/>
              </a:path>
            </a:pathLst>
          </a:custGeom>
          <a:solidFill>
            <a:srgbClr val="F2050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014151" y="1343365"/>
            <a:ext cx="4949190" cy="465780"/>
          </a:xfrm>
          <a:prstGeom prst="rect">
            <a:avLst/>
          </a:prstGeom>
          <a:solidFill>
            <a:srgbClr val="960504"/>
          </a:solidFill>
          <a:ln w="38100">
            <a:solidFill>
              <a:srgbClr val="F2F2F2"/>
            </a:solidFill>
          </a:ln>
        </p:spPr>
        <p:txBody>
          <a:bodyPr vert="horz" wrap="square" lIns="0" tIns="85725" rIns="0" bIns="0" rtlCol="0">
            <a:noAutofit/>
          </a:bodyPr>
          <a:lstStyle/>
          <a:p>
            <a:pPr algn="ctr">
              <a:lnSpc>
                <a:spcPct val="100000"/>
              </a:lnSpc>
              <a:spcBef>
                <a:spcPts val="675"/>
              </a:spcBef>
            </a:pPr>
            <a:r>
              <a:rPr sz="1800" b="1" dirty="0">
                <a:solidFill>
                  <a:srgbClr val="FFFFFF"/>
                </a:solidFill>
                <a:latin typeface="Cambria"/>
                <a:cs typeface="Cambria"/>
              </a:rPr>
              <a:t>Asset</a:t>
            </a:r>
            <a:r>
              <a:rPr sz="1800" b="1" spc="-6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Cambria"/>
                <a:cs typeface="Cambria"/>
              </a:rPr>
              <a:t>Management</a:t>
            </a:r>
            <a:r>
              <a:rPr sz="1800" b="1" spc="-6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Cambria"/>
                <a:cs typeface="Cambria"/>
              </a:rPr>
              <a:t>(Fund</a:t>
            </a:r>
            <a:r>
              <a:rPr sz="1800" b="1" spc="-7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Cambria"/>
                <a:cs typeface="Cambria"/>
              </a:rPr>
              <a:t>Balances)</a:t>
            </a:r>
            <a:endParaRPr lang="en-US" sz="1800" b="1" spc="-10" dirty="0">
              <a:solidFill>
                <a:srgbClr val="FFFFFF"/>
              </a:solidFill>
              <a:latin typeface="Cambria"/>
              <a:cs typeface="Cambria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267523" y="1343365"/>
          <a:ext cx="6326504" cy="447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549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48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6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5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7040">
                <a:tc>
                  <a:txBody>
                    <a:bodyPr/>
                    <a:lstStyle/>
                    <a:p>
                      <a:pPr marL="1092835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202</a:t>
                      </a:r>
                      <a:r>
                        <a:rPr lang="en-US" sz="1800" b="1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4</a:t>
                      </a:r>
                      <a:r>
                        <a:rPr sz="1800" b="1" spc="-1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 </a:t>
                      </a: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Budget</a:t>
                      </a:r>
                      <a:endParaRPr sz="1800" dirty="0">
                        <a:latin typeface="Cambria"/>
                        <a:cs typeface="Cambria"/>
                      </a:endParaRPr>
                    </a:p>
                  </a:txBody>
                  <a:tcPr marL="0" marR="0" marT="85090" marB="0">
                    <a:lnL w="38100">
                      <a:solidFill>
                        <a:srgbClr val="F2F2F2"/>
                      </a:solidFill>
                      <a:prstDash val="solid"/>
                    </a:lnL>
                    <a:lnR w="38100">
                      <a:solidFill>
                        <a:srgbClr val="F2F2F2"/>
                      </a:solidFill>
                      <a:prstDash val="solid"/>
                    </a:lnR>
                    <a:lnT w="38100">
                      <a:solidFill>
                        <a:srgbClr val="F2F2F2"/>
                      </a:solidFill>
                      <a:prstDash val="solid"/>
                    </a:lnT>
                    <a:lnB w="38100">
                      <a:solidFill>
                        <a:srgbClr val="F2F2F2"/>
                      </a:solidFill>
                      <a:prstDash val="solid"/>
                    </a:lnB>
                    <a:solidFill>
                      <a:srgbClr val="960504"/>
                    </a:solidFill>
                  </a:tcPr>
                </a:tc>
                <a:tc>
                  <a:txBody>
                    <a:bodyPr/>
                    <a:lstStyle/>
                    <a:p>
                      <a:pPr marL="289560">
                        <a:lnSpc>
                          <a:spcPct val="100000"/>
                        </a:lnSpc>
                        <a:spcBef>
                          <a:spcPts val="905"/>
                        </a:spcBef>
                      </a:pPr>
                      <a:r>
                        <a:rPr sz="1400" b="1" spc="-20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Plan</a:t>
                      </a:r>
                      <a:endParaRPr sz="1400" dirty="0">
                        <a:latin typeface="Cambria"/>
                        <a:cs typeface="Cambria"/>
                      </a:endParaRPr>
                    </a:p>
                  </a:txBody>
                  <a:tcPr marL="0" marR="0" marT="114935" marB="0">
                    <a:lnL w="38100">
                      <a:solidFill>
                        <a:srgbClr val="F2F2F2"/>
                      </a:solidFill>
                      <a:prstDash val="solid"/>
                    </a:lnL>
                    <a:lnR w="38100">
                      <a:solidFill>
                        <a:srgbClr val="F2F2F2"/>
                      </a:solidFill>
                      <a:prstDash val="solid"/>
                    </a:lnR>
                    <a:lnT w="38100">
                      <a:solidFill>
                        <a:srgbClr val="F2F2F2"/>
                      </a:solidFill>
                      <a:prstDash val="solid"/>
                    </a:lnT>
                    <a:lnB w="38100">
                      <a:solidFill>
                        <a:srgbClr val="F2F2F2"/>
                      </a:solidFill>
                      <a:prstDash val="solid"/>
                    </a:lnB>
                    <a:solidFill>
                      <a:srgbClr val="960504"/>
                    </a:solidFill>
                  </a:tcPr>
                </a:tc>
                <a:tc>
                  <a:txBody>
                    <a:bodyPr/>
                    <a:lstStyle/>
                    <a:p>
                      <a:pPr marL="212090">
                        <a:lnSpc>
                          <a:spcPct val="100000"/>
                        </a:lnSpc>
                        <a:spcBef>
                          <a:spcPts val="905"/>
                        </a:spcBef>
                      </a:pP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Vs.PY</a:t>
                      </a:r>
                      <a:endParaRPr sz="1400" dirty="0">
                        <a:latin typeface="Cambria"/>
                        <a:cs typeface="Cambria"/>
                      </a:endParaRPr>
                    </a:p>
                  </a:txBody>
                  <a:tcPr marL="0" marR="0" marT="114935" marB="0">
                    <a:lnL w="38100">
                      <a:solidFill>
                        <a:srgbClr val="F2F2F2"/>
                      </a:solidFill>
                      <a:prstDash val="solid"/>
                    </a:lnL>
                    <a:lnR w="38100">
                      <a:solidFill>
                        <a:srgbClr val="F2F2F2"/>
                      </a:solidFill>
                      <a:prstDash val="solid"/>
                    </a:lnR>
                    <a:lnT w="38100">
                      <a:solidFill>
                        <a:srgbClr val="F2F2F2"/>
                      </a:solidFill>
                      <a:prstDash val="solid"/>
                    </a:lnT>
                    <a:lnB w="38100">
                      <a:solidFill>
                        <a:srgbClr val="F2F2F2"/>
                      </a:solidFill>
                      <a:prstDash val="solid"/>
                    </a:lnB>
                    <a:solidFill>
                      <a:srgbClr val="960504"/>
                    </a:solidFill>
                  </a:tcPr>
                </a:tc>
                <a:tc>
                  <a:txBody>
                    <a:bodyPr/>
                    <a:lstStyle/>
                    <a:p>
                      <a:pPr marL="118745" marR="85725" indent="228600">
                        <a:lnSpc>
                          <a:spcPts val="1300"/>
                        </a:lnSpc>
                        <a:spcBef>
                          <a:spcPts val="445"/>
                        </a:spcBef>
                      </a:pPr>
                      <a:r>
                        <a:rPr sz="1100" b="1" spc="-30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Var</a:t>
                      </a:r>
                      <a:r>
                        <a:rPr sz="1100" b="1" spc="-3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 </a:t>
                      </a:r>
                      <a:r>
                        <a:rPr sz="1100" b="1" spc="-50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-</a:t>
                      </a:r>
                      <a:r>
                        <a:rPr sz="1100" b="1" spc="-3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 Fav/(Unfav)</a:t>
                      </a:r>
                      <a:endParaRPr sz="1100" dirty="0">
                        <a:latin typeface="Cambria"/>
                        <a:cs typeface="Cambria"/>
                      </a:endParaRPr>
                    </a:p>
                  </a:txBody>
                  <a:tcPr marL="0" marR="0" marT="56515" marB="0">
                    <a:lnL w="38100">
                      <a:solidFill>
                        <a:srgbClr val="F2F2F2"/>
                      </a:solidFill>
                      <a:prstDash val="solid"/>
                    </a:lnL>
                    <a:lnR w="38100">
                      <a:solidFill>
                        <a:srgbClr val="F2F2F2"/>
                      </a:solidFill>
                      <a:prstDash val="solid"/>
                    </a:lnR>
                    <a:lnT w="38100">
                      <a:solidFill>
                        <a:srgbClr val="F2F2F2"/>
                      </a:solidFill>
                      <a:prstDash val="solid"/>
                    </a:lnT>
                    <a:lnB w="38100">
                      <a:solidFill>
                        <a:srgbClr val="F2F2F2"/>
                      </a:solidFill>
                      <a:prstDash val="solid"/>
                    </a:lnB>
                    <a:solidFill>
                      <a:srgbClr val="96050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object 6"/>
          <p:cNvSpPr txBox="1"/>
          <p:nvPr/>
        </p:nvSpPr>
        <p:spPr>
          <a:xfrm>
            <a:off x="3867048" y="1948179"/>
            <a:ext cx="666750" cy="391132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910"/>
              </a:lnSpc>
              <a:tabLst>
                <a:tab pos="248920" algn="l"/>
              </a:tabLst>
            </a:pPr>
            <a:endParaRPr lang="en-US" sz="1600" spc="-50" dirty="0">
              <a:solidFill>
                <a:srgbClr val="7F7F7F"/>
              </a:solidFill>
              <a:latin typeface="Cambria"/>
              <a:cs typeface="Cambria"/>
            </a:endParaRPr>
          </a:p>
          <a:p>
            <a:pPr marL="12700">
              <a:lnSpc>
                <a:spcPts val="1910"/>
              </a:lnSpc>
              <a:tabLst>
                <a:tab pos="248920" algn="l"/>
              </a:tabLst>
            </a:pPr>
            <a:r>
              <a:rPr sz="1600" spc="-50" dirty="0">
                <a:solidFill>
                  <a:srgbClr val="7F7F7F"/>
                </a:solidFill>
                <a:latin typeface="Cambria"/>
                <a:cs typeface="Cambria"/>
              </a:rPr>
              <a:t>$</a:t>
            </a:r>
            <a:r>
              <a:rPr sz="1600" dirty="0">
                <a:solidFill>
                  <a:srgbClr val="7F7F7F"/>
                </a:solidFill>
                <a:latin typeface="Cambria"/>
                <a:cs typeface="Cambria"/>
              </a:rPr>
              <a:t>	</a:t>
            </a:r>
            <a:r>
              <a:rPr lang="en-US" sz="1600" spc="-25" dirty="0">
                <a:solidFill>
                  <a:srgbClr val="7F7F7F"/>
                </a:solidFill>
                <a:latin typeface="Cambria"/>
                <a:cs typeface="Cambria"/>
              </a:rPr>
              <a:t>284</a:t>
            </a:r>
          </a:p>
          <a:p>
            <a:pPr marL="12700">
              <a:lnSpc>
                <a:spcPts val="1910"/>
              </a:lnSpc>
              <a:tabLst>
                <a:tab pos="248920" algn="l"/>
              </a:tabLst>
            </a:pPr>
            <a:r>
              <a:rPr lang="en-US" sz="1600" spc="-25" dirty="0">
                <a:solidFill>
                  <a:srgbClr val="7F7F7F"/>
                </a:solidFill>
                <a:latin typeface="Cambria"/>
                <a:cs typeface="Cambria"/>
              </a:rPr>
              <a:t>$      43</a:t>
            </a:r>
          </a:p>
          <a:p>
            <a:pPr marL="12700">
              <a:lnSpc>
                <a:spcPts val="1910"/>
              </a:lnSpc>
              <a:tabLst>
                <a:tab pos="248920" algn="l"/>
              </a:tabLst>
            </a:pPr>
            <a:r>
              <a:rPr lang="en-US" sz="1600" spc="-25" dirty="0">
                <a:solidFill>
                  <a:srgbClr val="7F7F7F"/>
                </a:solidFill>
                <a:latin typeface="Cambria"/>
                <a:cs typeface="Cambria"/>
              </a:rPr>
              <a:t>$   150</a:t>
            </a:r>
          </a:p>
          <a:p>
            <a:pPr marL="12700">
              <a:lnSpc>
                <a:spcPts val="1910"/>
              </a:lnSpc>
              <a:tabLst>
                <a:tab pos="248920" algn="l"/>
              </a:tabLst>
            </a:pPr>
            <a:r>
              <a:rPr lang="en-US" sz="1600" spc="-25" dirty="0">
                <a:solidFill>
                  <a:srgbClr val="7F7F7F"/>
                </a:solidFill>
                <a:latin typeface="Cambria"/>
                <a:cs typeface="Cambria"/>
              </a:rPr>
              <a:t>$   150</a:t>
            </a:r>
          </a:p>
          <a:p>
            <a:pPr marL="12700">
              <a:lnSpc>
                <a:spcPts val="1910"/>
              </a:lnSpc>
              <a:tabLst>
                <a:tab pos="248920" algn="l"/>
              </a:tabLst>
            </a:pPr>
            <a:r>
              <a:rPr lang="en-US" sz="1600" spc="-25" dirty="0">
                <a:solidFill>
                  <a:srgbClr val="7F7F7F"/>
                </a:solidFill>
                <a:latin typeface="Cambria"/>
                <a:cs typeface="Cambria"/>
              </a:rPr>
              <a:t>$      30</a:t>
            </a:r>
          </a:p>
          <a:p>
            <a:pPr marL="12700">
              <a:lnSpc>
                <a:spcPts val="1910"/>
              </a:lnSpc>
              <a:tabLst>
                <a:tab pos="248920" algn="l"/>
              </a:tabLst>
            </a:pPr>
            <a:r>
              <a:rPr lang="en-US" sz="1600" spc="-25" dirty="0">
                <a:solidFill>
                  <a:srgbClr val="7F7F7F"/>
                </a:solidFill>
                <a:latin typeface="Cambria"/>
                <a:cs typeface="Cambria"/>
              </a:rPr>
              <a:t>$   244</a:t>
            </a:r>
          </a:p>
          <a:p>
            <a:pPr marL="12700">
              <a:lnSpc>
                <a:spcPts val="1910"/>
              </a:lnSpc>
              <a:tabLst>
                <a:tab pos="248920" algn="l"/>
              </a:tabLst>
            </a:pPr>
            <a:r>
              <a:rPr lang="en-US" sz="1600" spc="-25" dirty="0">
                <a:solidFill>
                  <a:srgbClr val="7F7F7F"/>
                </a:solidFill>
                <a:latin typeface="Cambria"/>
                <a:cs typeface="Cambria"/>
              </a:rPr>
              <a:t>$   210</a:t>
            </a:r>
          </a:p>
          <a:p>
            <a:pPr marL="12700">
              <a:lnSpc>
                <a:spcPts val="1910"/>
              </a:lnSpc>
              <a:tabLst>
                <a:tab pos="248920" algn="l"/>
              </a:tabLst>
            </a:pPr>
            <a:r>
              <a:rPr lang="en-US" sz="1600" u="sng" spc="-25" dirty="0">
                <a:solidFill>
                  <a:srgbClr val="7F7F7F"/>
                </a:solidFill>
                <a:latin typeface="Cambria"/>
                <a:cs typeface="Cambria"/>
              </a:rPr>
              <a:t>$   146</a:t>
            </a:r>
          </a:p>
          <a:p>
            <a:pPr marL="12700">
              <a:lnSpc>
                <a:spcPts val="1910"/>
              </a:lnSpc>
              <a:tabLst>
                <a:tab pos="248920" algn="l"/>
              </a:tabLst>
            </a:pPr>
            <a:r>
              <a:rPr lang="en-US" sz="1600" b="1" spc="-25" dirty="0">
                <a:solidFill>
                  <a:srgbClr val="00B050"/>
                </a:solidFill>
                <a:latin typeface="Cambria"/>
                <a:cs typeface="Cambria"/>
              </a:rPr>
              <a:t>$1,272</a:t>
            </a:r>
          </a:p>
          <a:p>
            <a:pPr marL="12700">
              <a:lnSpc>
                <a:spcPts val="1910"/>
              </a:lnSpc>
              <a:tabLst>
                <a:tab pos="248920" algn="l"/>
              </a:tabLst>
            </a:pPr>
            <a:endParaRPr lang="en-US" sz="1600" b="1" spc="-25" dirty="0">
              <a:solidFill>
                <a:schemeClr val="tx1"/>
              </a:solidFill>
              <a:latin typeface="Cambria"/>
              <a:cs typeface="Cambria"/>
            </a:endParaRPr>
          </a:p>
          <a:p>
            <a:pPr marL="12700">
              <a:lnSpc>
                <a:spcPts val="1910"/>
              </a:lnSpc>
              <a:tabLst>
                <a:tab pos="248920" algn="l"/>
              </a:tabLst>
            </a:pPr>
            <a:r>
              <a:rPr lang="en-US" sz="1600" b="1" spc="-25" dirty="0">
                <a:solidFill>
                  <a:schemeClr val="tx1"/>
                </a:solidFill>
                <a:latin typeface="Cambria"/>
                <a:cs typeface="Cambria"/>
              </a:rPr>
              <a:t>$   677</a:t>
            </a:r>
          </a:p>
          <a:p>
            <a:pPr marL="12700">
              <a:lnSpc>
                <a:spcPts val="1910"/>
              </a:lnSpc>
              <a:tabLst>
                <a:tab pos="248920" algn="l"/>
              </a:tabLst>
            </a:pPr>
            <a:endParaRPr lang="en-US" sz="1600" b="1" spc="-25" dirty="0">
              <a:solidFill>
                <a:schemeClr val="tx1"/>
              </a:solidFill>
              <a:latin typeface="Cambria"/>
              <a:cs typeface="Cambria"/>
            </a:endParaRPr>
          </a:p>
          <a:p>
            <a:pPr marL="12700">
              <a:lnSpc>
                <a:spcPts val="1910"/>
              </a:lnSpc>
              <a:tabLst>
                <a:tab pos="248920" algn="l"/>
              </a:tabLst>
            </a:pPr>
            <a:r>
              <a:rPr lang="en-US" sz="1600" b="1" spc="-25" dirty="0">
                <a:solidFill>
                  <a:schemeClr val="tx1"/>
                </a:solidFill>
                <a:latin typeface="Cambria"/>
                <a:cs typeface="Cambria"/>
              </a:rPr>
              <a:t>$   595</a:t>
            </a:r>
          </a:p>
          <a:p>
            <a:pPr marL="12700">
              <a:lnSpc>
                <a:spcPts val="1910"/>
              </a:lnSpc>
              <a:tabLst>
                <a:tab pos="248920" algn="l"/>
              </a:tabLst>
            </a:pPr>
            <a:r>
              <a:rPr lang="en-US" sz="1600" b="1" spc="-25" dirty="0">
                <a:solidFill>
                  <a:schemeClr val="tx1"/>
                </a:solidFill>
                <a:latin typeface="Cambria"/>
                <a:cs typeface="Cambria"/>
              </a:rPr>
              <a:t>$   </a:t>
            </a:r>
            <a:r>
              <a:rPr lang="en-US" sz="1600" b="1" spc="-25" dirty="0">
                <a:solidFill>
                  <a:srgbClr val="00B050"/>
                </a:solidFill>
                <a:latin typeface="Cambria"/>
                <a:cs typeface="Cambria"/>
              </a:rPr>
              <a:t>403</a:t>
            </a:r>
          </a:p>
          <a:p>
            <a:pPr marL="12700">
              <a:lnSpc>
                <a:spcPts val="1910"/>
              </a:lnSpc>
              <a:tabLst>
                <a:tab pos="248920" algn="l"/>
              </a:tabLst>
            </a:pPr>
            <a:r>
              <a:rPr lang="en-US" sz="1600" b="1" spc="-25" dirty="0">
                <a:solidFill>
                  <a:schemeClr val="tx1"/>
                </a:solidFill>
                <a:latin typeface="Cambria"/>
                <a:cs typeface="Cambria"/>
              </a:rPr>
              <a:t>$   192</a:t>
            </a:r>
            <a:endParaRPr sz="1600" b="1" dirty="0">
              <a:solidFill>
                <a:schemeClr val="tx1"/>
              </a:solidFill>
              <a:latin typeface="Cambria"/>
              <a:cs typeface="Cambri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72830" y="1926844"/>
            <a:ext cx="3484997" cy="246734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en-US" sz="1600" b="1" dirty="0">
                <a:latin typeface="Cambria"/>
                <a:cs typeface="Cambria"/>
              </a:rPr>
              <a:t>Contributions and Other Revenues</a:t>
            </a:r>
            <a:endParaRPr sz="1600" dirty="0">
              <a:latin typeface="Cambria"/>
              <a:cs typeface="Cambria"/>
            </a:endParaRPr>
          </a:p>
          <a:p>
            <a:pPr marL="494665" marR="575945">
              <a:lnSpc>
                <a:spcPts val="1900"/>
              </a:lnSpc>
              <a:spcBef>
                <a:spcPts val="80"/>
              </a:spcBef>
            </a:pPr>
            <a:r>
              <a:rPr sz="1600" i="1" spc="-10" dirty="0">
                <a:solidFill>
                  <a:srgbClr val="7F7F7F"/>
                </a:solidFill>
                <a:latin typeface="Cambria"/>
                <a:cs typeface="Cambria"/>
              </a:rPr>
              <a:t>Fraternity</a:t>
            </a:r>
            <a:r>
              <a:rPr sz="1600" i="1" spc="10" dirty="0">
                <a:solidFill>
                  <a:srgbClr val="7F7F7F"/>
                </a:solidFill>
                <a:latin typeface="Cambria"/>
                <a:cs typeface="Cambria"/>
              </a:rPr>
              <a:t> </a:t>
            </a:r>
            <a:r>
              <a:rPr sz="1600" i="1" spc="-10" dirty="0">
                <a:solidFill>
                  <a:srgbClr val="7F7F7F"/>
                </a:solidFill>
                <a:latin typeface="Cambria"/>
                <a:cs typeface="Cambria"/>
              </a:rPr>
              <a:t>Contributions</a:t>
            </a:r>
            <a:r>
              <a:rPr sz="1650" i="1" spc="-15" baseline="25252" dirty="0">
                <a:solidFill>
                  <a:srgbClr val="7F7F7F"/>
                </a:solidFill>
                <a:latin typeface="Cambria"/>
                <a:cs typeface="Cambria"/>
              </a:rPr>
              <a:t>1 </a:t>
            </a:r>
            <a:r>
              <a:rPr sz="1600" i="1" spc="-10" dirty="0">
                <a:solidFill>
                  <a:srgbClr val="7F7F7F"/>
                </a:solidFill>
                <a:latin typeface="Cambria"/>
                <a:cs typeface="Cambria"/>
              </a:rPr>
              <a:t>Scholarships</a:t>
            </a:r>
            <a:endParaRPr sz="1600" dirty="0">
              <a:latin typeface="Cambria"/>
              <a:cs typeface="Cambria"/>
            </a:endParaRPr>
          </a:p>
          <a:p>
            <a:pPr marL="494665">
              <a:lnSpc>
                <a:spcPts val="1820"/>
              </a:lnSpc>
            </a:pPr>
            <a:r>
              <a:rPr sz="1600" i="1" spc="-10" dirty="0">
                <a:solidFill>
                  <a:srgbClr val="7F7F7F"/>
                </a:solidFill>
                <a:latin typeface="Cambria"/>
                <a:cs typeface="Cambria"/>
              </a:rPr>
              <a:t>Corporate</a:t>
            </a:r>
            <a:r>
              <a:rPr sz="1600" i="1" spc="-25" dirty="0">
                <a:solidFill>
                  <a:srgbClr val="7F7F7F"/>
                </a:solidFill>
                <a:latin typeface="Cambria"/>
                <a:cs typeface="Cambria"/>
              </a:rPr>
              <a:t> </a:t>
            </a:r>
            <a:r>
              <a:rPr sz="1600" i="1" spc="-10" dirty="0">
                <a:solidFill>
                  <a:srgbClr val="7F7F7F"/>
                </a:solidFill>
                <a:latin typeface="Cambria"/>
                <a:cs typeface="Cambria"/>
              </a:rPr>
              <a:t>Sponsors</a:t>
            </a:r>
            <a:endParaRPr sz="1600" dirty="0">
              <a:latin typeface="Cambria"/>
              <a:cs typeface="Cambria"/>
            </a:endParaRPr>
          </a:p>
          <a:p>
            <a:pPr marL="494665">
              <a:lnSpc>
                <a:spcPts val="1910"/>
              </a:lnSpc>
            </a:pPr>
            <a:r>
              <a:rPr sz="1600" i="1" spc="-10" dirty="0">
                <a:solidFill>
                  <a:srgbClr val="7F7F7F"/>
                </a:solidFill>
                <a:latin typeface="Cambria"/>
                <a:cs typeface="Cambria"/>
              </a:rPr>
              <a:t>Foundation</a:t>
            </a:r>
            <a:r>
              <a:rPr sz="1600" i="1" spc="5" dirty="0">
                <a:solidFill>
                  <a:srgbClr val="7F7F7F"/>
                </a:solidFill>
                <a:latin typeface="Cambria"/>
                <a:cs typeface="Cambria"/>
              </a:rPr>
              <a:t> </a:t>
            </a:r>
            <a:r>
              <a:rPr sz="1600" i="1" dirty="0">
                <a:solidFill>
                  <a:srgbClr val="7F7F7F"/>
                </a:solidFill>
                <a:latin typeface="Cambria"/>
                <a:cs typeface="Cambria"/>
              </a:rPr>
              <a:t>&amp;</a:t>
            </a:r>
            <a:r>
              <a:rPr sz="1600" i="1" spc="-5" dirty="0">
                <a:solidFill>
                  <a:srgbClr val="7F7F7F"/>
                </a:solidFill>
                <a:latin typeface="Cambria"/>
                <a:cs typeface="Cambria"/>
              </a:rPr>
              <a:t> </a:t>
            </a:r>
            <a:r>
              <a:rPr sz="1600" i="1" spc="-10" dirty="0">
                <a:solidFill>
                  <a:srgbClr val="7F7F7F"/>
                </a:solidFill>
                <a:latin typeface="Cambria"/>
                <a:cs typeface="Cambria"/>
              </a:rPr>
              <a:t>Grants</a:t>
            </a:r>
            <a:endParaRPr sz="1600" dirty="0">
              <a:latin typeface="Cambria"/>
              <a:cs typeface="Cambria"/>
            </a:endParaRPr>
          </a:p>
          <a:p>
            <a:pPr marL="494665">
              <a:lnSpc>
                <a:spcPct val="100000"/>
              </a:lnSpc>
              <a:spcBef>
                <a:spcPts val="70"/>
              </a:spcBef>
            </a:pPr>
            <a:r>
              <a:rPr sz="1600" i="1" dirty="0">
                <a:solidFill>
                  <a:srgbClr val="7F7F7F"/>
                </a:solidFill>
                <a:latin typeface="Cambria"/>
                <a:cs typeface="Cambria"/>
              </a:rPr>
              <a:t>Planned</a:t>
            </a:r>
            <a:r>
              <a:rPr sz="1600" i="1" spc="-25" dirty="0">
                <a:solidFill>
                  <a:srgbClr val="7F7F7F"/>
                </a:solidFill>
                <a:latin typeface="Cambria"/>
                <a:cs typeface="Cambria"/>
              </a:rPr>
              <a:t> </a:t>
            </a:r>
            <a:r>
              <a:rPr sz="1600" i="1" spc="-10" dirty="0">
                <a:solidFill>
                  <a:srgbClr val="7F7F7F"/>
                </a:solidFill>
                <a:latin typeface="Cambria"/>
                <a:cs typeface="Cambria"/>
              </a:rPr>
              <a:t>Giving</a:t>
            </a:r>
            <a:endParaRPr sz="1600" dirty="0">
              <a:latin typeface="Cambria"/>
              <a:cs typeface="Cambria"/>
            </a:endParaRPr>
          </a:p>
          <a:p>
            <a:pPr marL="494665">
              <a:lnSpc>
                <a:spcPts val="1910"/>
              </a:lnSpc>
            </a:pPr>
            <a:r>
              <a:rPr sz="1600" i="1" spc="-10" dirty="0">
                <a:solidFill>
                  <a:srgbClr val="7F7F7F"/>
                </a:solidFill>
                <a:latin typeface="Cambria"/>
                <a:cs typeface="Cambria"/>
              </a:rPr>
              <a:t>Celebration</a:t>
            </a:r>
            <a:r>
              <a:rPr sz="1600" i="1" spc="-15" dirty="0">
                <a:solidFill>
                  <a:srgbClr val="7F7F7F"/>
                </a:solidFill>
                <a:latin typeface="Cambria"/>
                <a:cs typeface="Cambria"/>
              </a:rPr>
              <a:t> </a:t>
            </a:r>
            <a:r>
              <a:rPr sz="1600" i="1" dirty="0">
                <a:solidFill>
                  <a:srgbClr val="7F7F7F"/>
                </a:solidFill>
                <a:latin typeface="Cambria"/>
                <a:cs typeface="Cambria"/>
              </a:rPr>
              <a:t>of</a:t>
            </a:r>
            <a:r>
              <a:rPr sz="1600" i="1" spc="-25" dirty="0">
                <a:solidFill>
                  <a:srgbClr val="7F7F7F"/>
                </a:solidFill>
                <a:latin typeface="Cambria"/>
                <a:cs typeface="Cambria"/>
              </a:rPr>
              <a:t> </a:t>
            </a:r>
            <a:r>
              <a:rPr sz="1600" i="1" spc="-10" dirty="0">
                <a:solidFill>
                  <a:srgbClr val="7F7F7F"/>
                </a:solidFill>
                <a:latin typeface="Cambria"/>
                <a:cs typeface="Cambria"/>
              </a:rPr>
              <a:t>Achievement</a:t>
            </a:r>
            <a:endParaRPr lang="en-US" sz="1600" i="1" spc="-10" dirty="0">
              <a:solidFill>
                <a:srgbClr val="7F7F7F"/>
              </a:solidFill>
              <a:latin typeface="Cambria"/>
              <a:cs typeface="Cambria"/>
            </a:endParaRPr>
          </a:p>
          <a:p>
            <a:pPr marL="494665">
              <a:lnSpc>
                <a:spcPts val="1910"/>
              </a:lnSpc>
            </a:pPr>
            <a:r>
              <a:rPr lang="en-US" sz="1600" i="1" spc="-10" dirty="0">
                <a:solidFill>
                  <a:srgbClr val="7F7F7F"/>
                </a:solidFill>
                <a:latin typeface="Cambria"/>
                <a:cs typeface="Cambria"/>
              </a:rPr>
              <a:t>J5 </a:t>
            </a:r>
            <a:r>
              <a:rPr lang="en-US" sz="1600" i="1" spc="-10" dirty="0" err="1">
                <a:solidFill>
                  <a:srgbClr val="7F7F7F"/>
                </a:solidFill>
                <a:latin typeface="Cambria"/>
                <a:cs typeface="Cambria"/>
              </a:rPr>
              <a:t>Kappathon</a:t>
            </a:r>
            <a:endParaRPr sz="1600" dirty="0">
              <a:latin typeface="Cambria"/>
              <a:cs typeface="Cambria"/>
            </a:endParaRPr>
          </a:p>
          <a:p>
            <a:pPr marL="38100">
              <a:lnSpc>
                <a:spcPts val="1895"/>
              </a:lnSpc>
            </a:pPr>
            <a:r>
              <a:rPr sz="1600" b="1" dirty="0">
                <a:latin typeface="Cambria"/>
                <a:cs typeface="Cambria"/>
              </a:rPr>
              <a:t>Other</a:t>
            </a:r>
            <a:r>
              <a:rPr sz="1600" b="1" spc="-40" dirty="0">
                <a:latin typeface="Cambria"/>
                <a:cs typeface="Cambria"/>
              </a:rPr>
              <a:t> </a:t>
            </a:r>
            <a:r>
              <a:rPr sz="1600" b="1" spc="-10" dirty="0">
                <a:latin typeface="Cambria"/>
                <a:cs typeface="Cambria"/>
              </a:rPr>
              <a:t>Revenues</a:t>
            </a:r>
            <a:r>
              <a:rPr lang="en-US" sz="1650" b="1" spc="-15" baseline="25252" dirty="0">
                <a:latin typeface="Cambria"/>
                <a:cs typeface="Cambria"/>
              </a:rPr>
              <a:t>1</a:t>
            </a:r>
            <a:endParaRPr sz="1650" baseline="25252" dirty="0">
              <a:latin typeface="Cambria"/>
              <a:cs typeface="Cambria"/>
            </a:endParaRPr>
          </a:p>
          <a:p>
            <a:pPr marL="38100">
              <a:lnSpc>
                <a:spcPts val="1910"/>
              </a:lnSpc>
            </a:pPr>
            <a:r>
              <a:rPr sz="1600" b="1" spc="-25" dirty="0">
                <a:latin typeface="Cambria"/>
                <a:cs typeface="Cambria"/>
              </a:rPr>
              <a:t>Total</a:t>
            </a:r>
            <a:r>
              <a:rPr sz="1600" b="1" spc="-30" dirty="0">
                <a:latin typeface="Cambria"/>
                <a:cs typeface="Cambria"/>
              </a:rPr>
              <a:t> </a:t>
            </a:r>
            <a:r>
              <a:rPr sz="1600" b="1" spc="-20" dirty="0">
                <a:latin typeface="Cambria"/>
                <a:cs typeface="Cambria"/>
              </a:rPr>
              <a:t>Revenues </a:t>
            </a:r>
            <a:r>
              <a:rPr sz="1600" b="1" dirty="0">
                <a:latin typeface="Cambria"/>
                <a:cs typeface="Cambria"/>
              </a:rPr>
              <a:t>and</a:t>
            </a:r>
            <a:r>
              <a:rPr sz="1600" b="1" spc="-30" dirty="0">
                <a:latin typeface="Cambria"/>
                <a:cs typeface="Cambria"/>
              </a:rPr>
              <a:t> </a:t>
            </a:r>
            <a:r>
              <a:rPr sz="1600" b="1" spc="-10" dirty="0">
                <a:latin typeface="Cambria"/>
                <a:cs typeface="Cambria"/>
              </a:rPr>
              <a:t>Contributions</a:t>
            </a:r>
            <a:endParaRPr sz="1600" dirty="0">
              <a:latin typeface="Cambria"/>
              <a:cs typeface="Cambri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98231" y="4365244"/>
            <a:ext cx="3388995" cy="149528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n-US" sz="1600" b="1" spc="-10" dirty="0">
              <a:latin typeface="Cambria"/>
              <a:cs typeface="Cambria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10" dirty="0">
                <a:latin typeface="Cambria"/>
                <a:cs typeface="Cambria"/>
              </a:rPr>
              <a:t>Functional/Management</a:t>
            </a:r>
            <a:r>
              <a:rPr sz="1600" b="1" spc="70" dirty="0">
                <a:latin typeface="Cambria"/>
                <a:cs typeface="Cambria"/>
              </a:rPr>
              <a:t> </a:t>
            </a:r>
            <a:r>
              <a:rPr sz="1600" b="1" spc="-25" dirty="0">
                <a:latin typeface="Cambria"/>
                <a:cs typeface="Cambria"/>
              </a:rPr>
              <a:t>Exp</a:t>
            </a:r>
            <a:endParaRPr sz="1600" dirty="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100"/>
              </a:spcBef>
            </a:pPr>
            <a:endParaRPr sz="1600" dirty="0">
              <a:latin typeface="Cambria"/>
              <a:cs typeface="Cambria"/>
            </a:endParaRPr>
          </a:p>
          <a:p>
            <a:pPr marL="469265" marR="5080" indent="-457200">
              <a:lnSpc>
                <a:spcPts val="1900"/>
              </a:lnSpc>
            </a:pPr>
            <a:r>
              <a:rPr sz="1600" b="1" spc="-10" dirty="0">
                <a:latin typeface="Cambria"/>
                <a:cs typeface="Cambria"/>
              </a:rPr>
              <a:t>Rev</a:t>
            </a:r>
            <a:r>
              <a:rPr sz="1600" b="1" spc="-65" dirty="0">
                <a:latin typeface="Cambria"/>
                <a:cs typeface="Cambria"/>
              </a:rPr>
              <a:t> </a:t>
            </a:r>
            <a:r>
              <a:rPr sz="1600" b="1" spc="-10" dirty="0">
                <a:latin typeface="Cambria"/>
                <a:cs typeface="Cambria"/>
              </a:rPr>
              <a:t>over</a:t>
            </a:r>
            <a:r>
              <a:rPr sz="1600" b="1" spc="-65" dirty="0">
                <a:latin typeface="Cambria"/>
                <a:cs typeface="Cambria"/>
              </a:rPr>
              <a:t> </a:t>
            </a:r>
            <a:r>
              <a:rPr sz="1600" b="1" dirty="0">
                <a:latin typeface="Cambria"/>
                <a:cs typeface="Cambria"/>
              </a:rPr>
              <a:t>Exp.</a:t>
            </a:r>
            <a:r>
              <a:rPr sz="1600" b="1" spc="-55" dirty="0">
                <a:latin typeface="Cambria"/>
                <a:cs typeface="Cambria"/>
              </a:rPr>
              <a:t> </a:t>
            </a:r>
            <a:r>
              <a:rPr sz="1600" b="1" dirty="0">
                <a:latin typeface="Cambria"/>
                <a:cs typeface="Cambria"/>
              </a:rPr>
              <a:t>Before</a:t>
            </a:r>
            <a:r>
              <a:rPr sz="1600" b="1" spc="-65" dirty="0">
                <a:latin typeface="Cambria"/>
                <a:cs typeface="Cambria"/>
              </a:rPr>
              <a:t> </a:t>
            </a:r>
            <a:r>
              <a:rPr sz="1600" b="1" spc="-10" dirty="0">
                <a:latin typeface="Cambria"/>
                <a:cs typeface="Cambria"/>
              </a:rPr>
              <a:t>Disbursements Disbursements</a:t>
            </a:r>
            <a:r>
              <a:rPr lang="en-US" sz="1600" b="1" spc="-10" baseline="30000" dirty="0">
                <a:latin typeface="Cambria"/>
                <a:cs typeface="Cambria"/>
              </a:rPr>
              <a:t>2</a:t>
            </a:r>
            <a:endParaRPr sz="1600" b="1" baseline="30000" dirty="0">
              <a:latin typeface="Cambria"/>
              <a:cs typeface="Cambria"/>
            </a:endParaRPr>
          </a:p>
          <a:p>
            <a:pPr marL="12700">
              <a:lnSpc>
                <a:spcPts val="1830"/>
              </a:lnSpc>
            </a:pPr>
            <a:r>
              <a:rPr sz="1600" b="1" spc="-10" dirty="0">
                <a:latin typeface="Cambria"/>
                <a:cs typeface="Cambria"/>
              </a:rPr>
              <a:t>Excess</a:t>
            </a:r>
            <a:r>
              <a:rPr sz="1600" b="1" spc="-50" dirty="0">
                <a:latin typeface="Cambria"/>
                <a:cs typeface="Cambria"/>
              </a:rPr>
              <a:t> </a:t>
            </a:r>
            <a:r>
              <a:rPr sz="1600" b="1" spc="-10" dirty="0">
                <a:latin typeface="Cambria"/>
                <a:cs typeface="Cambria"/>
              </a:rPr>
              <a:t>Rev</a:t>
            </a:r>
            <a:r>
              <a:rPr sz="1600" b="1" spc="-55" dirty="0">
                <a:latin typeface="Cambria"/>
                <a:cs typeface="Cambria"/>
              </a:rPr>
              <a:t> </a:t>
            </a:r>
            <a:r>
              <a:rPr sz="1600" b="1" spc="-10" dirty="0">
                <a:latin typeface="Cambria"/>
                <a:cs typeface="Cambria"/>
              </a:rPr>
              <a:t>over</a:t>
            </a:r>
            <a:r>
              <a:rPr sz="1600" b="1" spc="-55" dirty="0">
                <a:latin typeface="Cambria"/>
                <a:cs typeface="Cambria"/>
              </a:rPr>
              <a:t> </a:t>
            </a:r>
            <a:r>
              <a:rPr sz="1600" b="1" spc="-10" dirty="0">
                <a:latin typeface="Cambria"/>
                <a:cs typeface="Cambria"/>
              </a:rPr>
              <a:t>Expenses</a:t>
            </a:r>
            <a:endParaRPr sz="1600" dirty="0">
              <a:latin typeface="Cambria"/>
              <a:cs typeface="Cambri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66667" y="6091123"/>
            <a:ext cx="52330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200" baseline="27777" dirty="0">
                <a:solidFill>
                  <a:srgbClr val="7F7F7F"/>
                </a:solidFill>
                <a:latin typeface="Cambria"/>
                <a:cs typeface="Cambria"/>
              </a:rPr>
              <a:t>1</a:t>
            </a:r>
            <a:r>
              <a:rPr sz="1200" dirty="0">
                <a:solidFill>
                  <a:srgbClr val="7F7F7F"/>
                </a:solidFill>
                <a:latin typeface="Cambria"/>
                <a:cs typeface="Cambria"/>
              </a:rPr>
              <a:t>includes:</a:t>
            </a:r>
            <a:r>
              <a:rPr sz="1200" spc="-40" dirty="0">
                <a:solidFill>
                  <a:srgbClr val="7F7F7F"/>
                </a:solidFill>
                <a:latin typeface="Cambria"/>
                <a:cs typeface="Cambria"/>
              </a:rPr>
              <a:t> </a:t>
            </a:r>
            <a:r>
              <a:rPr sz="1200" spc="-10" dirty="0">
                <a:solidFill>
                  <a:srgbClr val="7F7F7F"/>
                </a:solidFill>
                <a:latin typeface="Cambria"/>
                <a:cs typeface="Cambria"/>
              </a:rPr>
              <a:t>Foundation</a:t>
            </a:r>
            <a:r>
              <a:rPr sz="1200" spc="-30" dirty="0">
                <a:solidFill>
                  <a:srgbClr val="7F7F7F"/>
                </a:solidFill>
                <a:latin typeface="Cambria"/>
                <a:cs typeface="Cambria"/>
              </a:rPr>
              <a:t> </a:t>
            </a:r>
            <a:r>
              <a:rPr sz="1200" dirty="0">
                <a:solidFill>
                  <a:srgbClr val="7F7F7F"/>
                </a:solidFill>
                <a:latin typeface="Cambria"/>
                <a:cs typeface="Cambria"/>
              </a:rPr>
              <a:t>Club,</a:t>
            </a:r>
            <a:r>
              <a:rPr sz="1200" spc="-30" dirty="0">
                <a:solidFill>
                  <a:srgbClr val="7F7F7F"/>
                </a:solidFill>
                <a:latin typeface="Cambria"/>
                <a:cs typeface="Cambria"/>
              </a:rPr>
              <a:t> K-</a:t>
            </a:r>
            <a:r>
              <a:rPr sz="1200" dirty="0">
                <a:solidFill>
                  <a:srgbClr val="7F7F7F"/>
                </a:solidFill>
                <a:latin typeface="Cambria"/>
                <a:cs typeface="Cambria"/>
              </a:rPr>
              <a:t>100,</a:t>
            </a:r>
            <a:r>
              <a:rPr sz="1200" spc="-30" dirty="0">
                <a:solidFill>
                  <a:srgbClr val="7F7F7F"/>
                </a:solidFill>
                <a:latin typeface="Cambria"/>
                <a:cs typeface="Cambria"/>
              </a:rPr>
              <a:t> </a:t>
            </a:r>
            <a:r>
              <a:rPr sz="1200" dirty="0">
                <a:solidFill>
                  <a:srgbClr val="7F7F7F"/>
                </a:solidFill>
                <a:latin typeface="Cambria"/>
                <a:cs typeface="Cambria"/>
              </a:rPr>
              <a:t>Million</a:t>
            </a:r>
            <a:r>
              <a:rPr sz="1200" spc="-25" dirty="0">
                <a:solidFill>
                  <a:srgbClr val="7F7F7F"/>
                </a:solidFill>
                <a:latin typeface="Cambria"/>
                <a:cs typeface="Cambria"/>
              </a:rPr>
              <a:t> </a:t>
            </a:r>
            <a:r>
              <a:rPr sz="1200" dirty="0">
                <a:solidFill>
                  <a:srgbClr val="7F7F7F"/>
                </a:solidFill>
                <a:latin typeface="Cambria"/>
                <a:cs typeface="Cambria"/>
              </a:rPr>
              <a:t>Dollar</a:t>
            </a:r>
            <a:r>
              <a:rPr sz="1200" spc="-30" dirty="0">
                <a:solidFill>
                  <a:srgbClr val="7F7F7F"/>
                </a:solidFill>
                <a:latin typeface="Cambria"/>
                <a:cs typeface="Cambria"/>
              </a:rPr>
              <a:t> </a:t>
            </a:r>
            <a:r>
              <a:rPr sz="1200" dirty="0">
                <a:solidFill>
                  <a:srgbClr val="7F7F7F"/>
                </a:solidFill>
                <a:latin typeface="Cambria"/>
                <a:cs typeface="Cambria"/>
              </a:rPr>
              <a:t>Club,</a:t>
            </a:r>
            <a:r>
              <a:rPr sz="1200" spc="-30" dirty="0">
                <a:solidFill>
                  <a:srgbClr val="7F7F7F"/>
                </a:solidFill>
                <a:latin typeface="Cambria"/>
                <a:cs typeface="Cambria"/>
              </a:rPr>
              <a:t> </a:t>
            </a:r>
            <a:r>
              <a:rPr sz="1200" dirty="0">
                <a:solidFill>
                  <a:srgbClr val="7F7F7F"/>
                </a:solidFill>
                <a:latin typeface="Cambria"/>
                <a:cs typeface="Cambria"/>
              </a:rPr>
              <a:t>Silhouette</a:t>
            </a:r>
            <a:r>
              <a:rPr sz="1200" spc="-30" dirty="0">
                <a:solidFill>
                  <a:srgbClr val="7F7F7F"/>
                </a:solidFill>
                <a:latin typeface="Cambria"/>
                <a:cs typeface="Cambria"/>
              </a:rPr>
              <a:t> </a:t>
            </a:r>
            <a:r>
              <a:rPr sz="1200" spc="-10" dirty="0">
                <a:solidFill>
                  <a:srgbClr val="7F7F7F"/>
                </a:solidFill>
                <a:latin typeface="Cambria"/>
                <a:cs typeface="Cambria"/>
              </a:rPr>
              <a:t>Contributions</a:t>
            </a:r>
            <a:endParaRPr sz="1200" dirty="0">
              <a:latin typeface="Cambria"/>
              <a:cs typeface="Cambria"/>
            </a:endParaRPr>
          </a:p>
        </p:txBody>
      </p:sp>
      <p:sp>
        <p:nvSpPr>
          <p:cNvPr id="22" name="object 6">
            <a:extLst>
              <a:ext uri="{FF2B5EF4-FFF2-40B4-BE49-F238E27FC236}">
                <a16:creationId xmlns:a16="http://schemas.microsoft.com/office/drawing/2014/main" id="{02A1BDC3-FCD6-C050-7BEF-B8E37EFC29D1}"/>
              </a:ext>
            </a:extLst>
          </p:cNvPr>
          <p:cNvSpPr txBox="1"/>
          <p:nvPr/>
        </p:nvSpPr>
        <p:spPr>
          <a:xfrm>
            <a:off x="4855173" y="1948179"/>
            <a:ext cx="666750" cy="391132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910"/>
              </a:lnSpc>
              <a:tabLst>
                <a:tab pos="248920" algn="l"/>
              </a:tabLst>
            </a:pPr>
            <a:endParaRPr lang="en-US" sz="1600" spc="-50" dirty="0">
              <a:solidFill>
                <a:srgbClr val="7F7F7F"/>
              </a:solidFill>
              <a:latin typeface="Cambria"/>
              <a:cs typeface="Cambria"/>
            </a:endParaRPr>
          </a:p>
          <a:p>
            <a:pPr marL="12700">
              <a:lnSpc>
                <a:spcPts val="1910"/>
              </a:lnSpc>
              <a:tabLst>
                <a:tab pos="248920" algn="l"/>
              </a:tabLst>
            </a:pPr>
            <a:r>
              <a:rPr sz="1600" spc="-50" dirty="0">
                <a:solidFill>
                  <a:srgbClr val="7F7F7F"/>
                </a:solidFill>
                <a:latin typeface="Cambria"/>
                <a:cs typeface="Cambria"/>
              </a:rPr>
              <a:t>$</a:t>
            </a:r>
            <a:r>
              <a:rPr sz="1600" dirty="0">
                <a:solidFill>
                  <a:srgbClr val="7F7F7F"/>
                </a:solidFill>
                <a:latin typeface="Cambria"/>
                <a:cs typeface="Cambria"/>
              </a:rPr>
              <a:t>	</a:t>
            </a:r>
            <a:r>
              <a:rPr lang="en-US" sz="1600" spc="-25" dirty="0">
                <a:solidFill>
                  <a:srgbClr val="7F7F7F"/>
                </a:solidFill>
                <a:latin typeface="Cambria"/>
                <a:cs typeface="Cambria"/>
              </a:rPr>
              <a:t>323</a:t>
            </a:r>
          </a:p>
          <a:p>
            <a:pPr marL="12700">
              <a:lnSpc>
                <a:spcPts val="1910"/>
              </a:lnSpc>
              <a:tabLst>
                <a:tab pos="248920" algn="l"/>
              </a:tabLst>
            </a:pPr>
            <a:r>
              <a:rPr lang="en-US" sz="1600" spc="-25" dirty="0">
                <a:solidFill>
                  <a:srgbClr val="7F7F7F"/>
                </a:solidFill>
                <a:latin typeface="Cambria"/>
                <a:cs typeface="Cambria"/>
              </a:rPr>
              <a:t>$   162</a:t>
            </a:r>
          </a:p>
          <a:p>
            <a:pPr marL="12700">
              <a:lnSpc>
                <a:spcPts val="1910"/>
              </a:lnSpc>
              <a:tabLst>
                <a:tab pos="248920" algn="l"/>
              </a:tabLst>
            </a:pPr>
            <a:r>
              <a:rPr lang="en-US" sz="1600" spc="-25" dirty="0">
                <a:solidFill>
                  <a:srgbClr val="7F7F7F"/>
                </a:solidFill>
                <a:latin typeface="Cambria"/>
                <a:cs typeface="Cambria"/>
              </a:rPr>
              <a:t>$        0</a:t>
            </a:r>
          </a:p>
          <a:p>
            <a:pPr marL="12700">
              <a:lnSpc>
                <a:spcPts val="1910"/>
              </a:lnSpc>
              <a:tabLst>
                <a:tab pos="248920" algn="l"/>
              </a:tabLst>
            </a:pPr>
            <a:r>
              <a:rPr lang="en-US" sz="1600" spc="-25" dirty="0">
                <a:solidFill>
                  <a:srgbClr val="7F7F7F"/>
                </a:solidFill>
                <a:latin typeface="Cambria"/>
                <a:cs typeface="Cambria"/>
              </a:rPr>
              <a:t>$   132</a:t>
            </a:r>
          </a:p>
          <a:p>
            <a:pPr marL="12700">
              <a:lnSpc>
                <a:spcPts val="1910"/>
              </a:lnSpc>
              <a:tabLst>
                <a:tab pos="248920" algn="l"/>
              </a:tabLst>
            </a:pPr>
            <a:r>
              <a:rPr lang="en-US" sz="1600" spc="-25" dirty="0">
                <a:solidFill>
                  <a:srgbClr val="7F7F7F"/>
                </a:solidFill>
                <a:latin typeface="Cambria"/>
                <a:cs typeface="Cambria"/>
              </a:rPr>
              <a:t>$      16</a:t>
            </a:r>
          </a:p>
          <a:p>
            <a:pPr marL="12700">
              <a:lnSpc>
                <a:spcPts val="1910"/>
              </a:lnSpc>
              <a:tabLst>
                <a:tab pos="248920" algn="l"/>
              </a:tabLst>
            </a:pPr>
            <a:r>
              <a:rPr lang="en-US" sz="1600" spc="-25" dirty="0">
                <a:solidFill>
                  <a:srgbClr val="7F7F7F"/>
                </a:solidFill>
                <a:latin typeface="Cambria"/>
                <a:cs typeface="Cambria"/>
              </a:rPr>
              <a:t>$   329</a:t>
            </a:r>
          </a:p>
          <a:p>
            <a:pPr marL="12700">
              <a:lnSpc>
                <a:spcPts val="1910"/>
              </a:lnSpc>
              <a:tabLst>
                <a:tab pos="248920" algn="l"/>
              </a:tabLst>
            </a:pPr>
            <a:r>
              <a:rPr lang="en-US" sz="1600" spc="-25" dirty="0">
                <a:solidFill>
                  <a:srgbClr val="7F7F7F"/>
                </a:solidFill>
                <a:latin typeface="Cambria"/>
                <a:cs typeface="Cambria"/>
              </a:rPr>
              <a:t>$   141</a:t>
            </a:r>
          </a:p>
          <a:p>
            <a:pPr marL="12700">
              <a:lnSpc>
                <a:spcPts val="1910"/>
              </a:lnSpc>
              <a:tabLst>
                <a:tab pos="248920" algn="l"/>
              </a:tabLst>
            </a:pPr>
            <a:r>
              <a:rPr lang="en-US" sz="1600" u="sng" spc="-25" dirty="0">
                <a:solidFill>
                  <a:srgbClr val="7F7F7F"/>
                </a:solidFill>
                <a:latin typeface="Cambria"/>
                <a:cs typeface="Cambria"/>
              </a:rPr>
              <a:t>$   110</a:t>
            </a:r>
          </a:p>
          <a:p>
            <a:pPr marL="12700">
              <a:lnSpc>
                <a:spcPts val="1910"/>
              </a:lnSpc>
              <a:tabLst>
                <a:tab pos="248920" algn="l"/>
              </a:tabLst>
            </a:pPr>
            <a:r>
              <a:rPr lang="en-US" sz="1600" b="1" spc="-25" dirty="0">
                <a:solidFill>
                  <a:schemeClr val="tx1"/>
                </a:solidFill>
                <a:latin typeface="Cambria"/>
                <a:cs typeface="Cambria"/>
              </a:rPr>
              <a:t>$1,233</a:t>
            </a:r>
          </a:p>
          <a:p>
            <a:pPr marL="12700">
              <a:lnSpc>
                <a:spcPts val="1910"/>
              </a:lnSpc>
              <a:tabLst>
                <a:tab pos="248920" algn="l"/>
              </a:tabLst>
            </a:pPr>
            <a:endParaRPr lang="en-US" sz="1600" b="1" spc="-25" dirty="0">
              <a:solidFill>
                <a:schemeClr val="tx1"/>
              </a:solidFill>
              <a:latin typeface="Cambria"/>
              <a:cs typeface="Cambria"/>
            </a:endParaRPr>
          </a:p>
          <a:p>
            <a:pPr marL="12700">
              <a:lnSpc>
                <a:spcPts val="1910"/>
              </a:lnSpc>
              <a:tabLst>
                <a:tab pos="248920" algn="l"/>
              </a:tabLst>
            </a:pPr>
            <a:r>
              <a:rPr lang="en-US" sz="1600" b="1" spc="-25" dirty="0">
                <a:solidFill>
                  <a:schemeClr val="tx1"/>
                </a:solidFill>
                <a:latin typeface="Cambria"/>
                <a:cs typeface="Cambria"/>
              </a:rPr>
              <a:t>$   523</a:t>
            </a:r>
          </a:p>
          <a:p>
            <a:pPr marL="12700">
              <a:lnSpc>
                <a:spcPts val="1910"/>
              </a:lnSpc>
              <a:tabLst>
                <a:tab pos="248920" algn="l"/>
              </a:tabLst>
            </a:pPr>
            <a:endParaRPr lang="en-US" sz="1600" b="1" spc="-25" dirty="0">
              <a:solidFill>
                <a:schemeClr val="tx1"/>
              </a:solidFill>
              <a:latin typeface="Cambria"/>
              <a:cs typeface="Cambria"/>
            </a:endParaRPr>
          </a:p>
          <a:p>
            <a:pPr marL="12700">
              <a:lnSpc>
                <a:spcPts val="1910"/>
              </a:lnSpc>
              <a:tabLst>
                <a:tab pos="248920" algn="l"/>
              </a:tabLst>
            </a:pPr>
            <a:r>
              <a:rPr lang="en-US" sz="1600" b="1" spc="-25" dirty="0">
                <a:solidFill>
                  <a:schemeClr val="tx1"/>
                </a:solidFill>
                <a:latin typeface="Cambria"/>
                <a:cs typeface="Cambria"/>
              </a:rPr>
              <a:t>$   710</a:t>
            </a:r>
          </a:p>
          <a:p>
            <a:pPr marL="12700">
              <a:lnSpc>
                <a:spcPts val="1910"/>
              </a:lnSpc>
              <a:tabLst>
                <a:tab pos="248920" algn="l"/>
              </a:tabLst>
            </a:pPr>
            <a:r>
              <a:rPr lang="en-US" sz="1600" b="1" spc="-25" dirty="0">
                <a:solidFill>
                  <a:schemeClr val="tx1"/>
                </a:solidFill>
                <a:latin typeface="Cambria"/>
                <a:cs typeface="Cambria"/>
              </a:rPr>
              <a:t>$   687</a:t>
            </a:r>
          </a:p>
          <a:p>
            <a:pPr marL="12700">
              <a:lnSpc>
                <a:spcPts val="1910"/>
              </a:lnSpc>
              <a:tabLst>
                <a:tab pos="248920" algn="l"/>
              </a:tabLst>
            </a:pPr>
            <a:r>
              <a:rPr lang="en-US" sz="1600" b="1" spc="-25" dirty="0">
                <a:solidFill>
                  <a:schemeClr val="tx1"/>
                </a:solidFill>
                <a:latin typeface="Cambria"/>
                <a:cs typeface="Cambria"/>
              </a:rPr>
              <a:t>$      23</a:t>
            </a:r>
            <a:endParaRPr sz="1600" b="1" dirty="0">
              <a:solidFill>
                <a:schemeClr val="tx1"/>
              </a:solidFill>
              <a:latin typeface="Cambria"/>
              <a:cs typeface="Cambria"/>
            </a:endParaRPr>
          </a:p>
        </p:txBody>
      </p:sp>
      <p:sp>
        <p:nvSpPr>
          <p:cNvPr id="23" name="object 6">
            <a:extLst>
              <a:ext uri="{FF2B5EF4-FFF2-40B4-BE49-F238E27FC236}">
                <a16:creationId xmlns:a16="http://schemas.microsoft.com/office/drawing/2014/main" id="{EC65E47A-5A77-772D-90B5-ABFDF12D6A34}"/>
              </a:ext>
            </a:extLst>
          </p:cNvPr>
          <p:cNvSpPr txBox="1"/>
          <p:nvPr/>
        </p:nvSpPr>
        <p:spPr>
          <a:xfrm>
            <a:off x="5843297" y="1948179"/>
            <a:ext cx="826781" cy="391132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910"/>
              </a:lnSpc>
              <a:tabLst>
                <a:tab pos="248920" algn="l"/>
              </a:tabLst>
            </a:pPr>
            <a:endParaRPr lang="en-US" sz="1600" spc="-50" dirty="0">
              <a:solidFill>
                <a:srgbClr val="7F7F7F"/>
              </a:solidFill>
              <a:latin typeface="Cambria"/>
              <a:cs typeface="Cambria"/>
            </a:endParaRPr>
          </a:p>
          <a:p>
            <a:pPr marL="12700">
              <a:lnSpc>
                <a:spcPts val="1910"/>
              </a:lnSpc>
              <a:tabLst>
                <a:tab pos="248920" algn="l"/>
              </a:tabLst>
            </a:pPr>
            <a:endParaRPr lang="en-US" sz="1600" b="1" spc="-25" dirty="0">
              <a:solidFill>
                <a:schemeClr val="tx1"/>
              </a:solidFill>
              <a:latin typeface="Cambria"/>
              <a:cs typeface="Cambria"/>
            </a:endParaRPr>
          </a:p>
          <a:p>
            <a:pPr marL="12700">
              <a:lnSpc>
                <a:spcPts val="1910"/>
              </a:lnSpc>
              <a:tabLst>
                <a:tab pos="248920" algn="l"/>
              </a:tabLst>
            </a:pPr>
            <a:endParaRPr lang="en-US" sz="1600" b="1" spc="-25" dirty="0">
              <a:solidFill>
                <a:schemeClr val="tx1"/>
              </a:solidFill>
              <a:latin typeface="Cambria"/>
              <a:cs typeface="Cambria"/>
            </a:endParaRPr>
          </a:p>
          <a:p>
            <a:pPr marL="12700">
              <a:lnSpc>
                <a:spcPts val="1910"/>
              </a:lnSpc>
              <a:tabLst>
                <a:tab pos="248920" algn="l"/>
              </a:tabLst>
            </a:pPr>
            <a:endParaRPr lang="en-US" sz="1600" b="1" spc="-25" dirty="0">
              <a:solidFill>
                <a:schemeClr val="tx1"/>
              </a:solidFill>
              <a:latin typeface="Cambria"/>
              <a:cs typeface="Cambria"/>
            </a:endParaRPr>
          </a:p>
          <a:p>
            <a:pPr marL="12700">
              <a:lnSpc>
                <a:spcPts val="1910"/>
              </a:lnSpc>
              <a:tabLst>
                <a:tab pos="248920" algn="l"/>
              </a:tabLst>
            </a:pPr>
            <a:endParaRPr lang="en-US" sz="1600" b="1" spc="-25" dirty="0">
              <a:solidFill>
                <a:schemeClr val="tx1"/>
              </a:solidFill>
              <a:latin typeface="Cambria"/>
              <a:cs typeface="Cambria"/>
            </a:endParaRPr>
          </a:p>
          <a:p>
            <a:pPr marL="12700">
              <a:lnSpc>
                <a:spcPts val="1910"/>
              </a:lnSpc>
              <a:tabLst>
                <a:tab pos="248920" algn="l"/>
              </a:tabLst>
            </a:pPr>
            <a:endParaRPr lang="en-US" sz="1600" b="1" spc="-25" dirty="0">
              <a:solidFill>
                <a:schemeClr val="tx1"/>
              </a:solidFill>
              <a:latin typeface="Cambria"/>
              <a:cs typeface="Cambria"/>
            </a:endParaRPr>
          </a:p>
          <a:p>
            <a:pPr marL="12700">
              <a:lnSpc>
                <a:spcPts val="1910"/>
              </a:lnSpc>
              <a:tabLst>
                <a:tab pos="248920" algn="l"/>
              </a:tabLst>
            </a:pPr>
            <a:endParaRPr lang="en-US" sz="1600" b="1" spc="-25" dirty="0">
              <a:solidFill>
                <a:schemeClr val="tx1"/>
              </a:solidFill>
              <a:latin typeface="Cambria"/>
              <a:cs typeface="Cambria"/>
            </a:endParaRPr>
          </a:p>
          <a:p>
            <a:pPr marL="12700">
              <a:lnSpc>
                <a:spcPts val="1910"/>
              </a:lnSpc>
              <a:tabLst>
                <a:tab pos="248920" algn="l"/>
              </a:tabLst>
            </a:pPr>
            <a:endParaRPr lang="en-US" sz="1600" b="1" spc="-25" dirty="0">
              <a:solidFill>
                <a:schemeClr val="tx1"/>
              </a:solidFill>
              <a:latin typeface="Cambria"/>
              <a:cs typeface="Cambria"/>
            </a:endParaRPr>
          </a:p>
          <a:p>
            <a:pPr marL="12700">
              <a:lnSpc>
                <a:spcPts val="1910"/>
              </a:lnSpc>
              <a:tabLst>
                <a:tab pos="248920" algn="l"/>
              </a:tabLst>
            </a:pPr>
            <a:endParaRPr lang="en-US" sz="1600" b="1" spc="-25" dirty="0">
              <a:solidFill>
                <a:schemeClr val="tx1"/>
              </a:solidFill>
              <a:latin typeface="Cambria"/>
              <a:cs typeface="Cambria"/>
            </a:endParaRPr>
          </a:p>
          <a:p>
            <a:pPr marL="12700">
              <a:lnSpc>
                <a:spcPts val="1910"/>
              </a:lnSpc>
              <a:tabLst>
                <a:tab pos="248920" algn="l"/>
              </a:tabLst>
            </a:pPr>
            <a:r>
              <a:rPr lang="en-US" sz="1600" b="1" spc="-25" dirty="0">
                <a:solidFill>
                  <a:schemeClr val="tx1"/>
                </a:solidFill>
                <a:latin typeface="Cambria"/>
                <a:cs typeface="Cambria"/>
              </a:rPr>
              <a:t>$      39</a:t>
            </a:r>
          </a:p>
          <a:p>
            <a:pPr marL="12700">
              <a:lnSpc>
                <a:spcPts val="1910"/>
              </a:lnSpc>
              <a:tabLst>
                <a:tab pos="248920" algn="l"/>
              </a:tabLst>
            </a:pPr>
            <a:endParaRPr lang="en-US" sz="1600" b="1" spc="-25" dirty="0">
              <a:solidFill>
                <a:schemeClr val="tx1"/>
              </a:solidFill>
              <a:latin typeface="Cambria"/>
              <a:cs typeface="Cambria"/>
            </a:endParaRPr>
          </a:p>
          <a:p>
            <a:pPr marL="12700">
              <a:lnSpc>
                <a:spcPts val="1910"/>
              </a:lnSpc>
              <a:tabLst>
                <a:tab pos="248920" algn="l"/>
              </a:tabLst>
            </a:pPr>
            <a:r>
              <a:rPr lang="en-US" sz="1600" b="1" spc="-25" dirty="0">
                <a:solidFill>
                  <a:srgbClr val="FF0000"/>
                </a:solidFill>
                <a:latin typeface="Cambria"/>
                <a:cs typeface="Cambria"/>
              </a:rPr>
              <a:t>($ 154)</a:t>
            </a:r>
          </a:p>
          <a:p>
            <a:pPr marL="12700">
              <a:lnSpc>
                <a:spcPts val="1910"/>
              </a:lnSpc>
              <a:tabLst>
                <a:tab pos="248920" algn="l"/>
              </a:tabLst>
            </a:pPr>
            <a:endParaRPr lang="en-US" sz="1600" b="1" spc="-25" dirty="0">
              <a:solidFill>
                <a:schemeClr val="tx1"/>
              </a:solidFill>
              <a:latin typeface="Cambria"/>
              <a:cs typeface="Cambria"/>
            </a:endParaRPr>
          </a:p>
          <a:p>
            <a:pPr marL="12700">
              <a:lnSpc>
                <a:spcPts val="1910"/>
              </a:lnSpc>
              <a:tabLst>
                <a:tab pos="248920" algn="l"/>
              </a:tabLst>
            </a:pPr>
            <a:r>
              <a:rPr lang="en-US" sz="1600" b="1" spc="-25" dirty="0">
                <a:solidFill>
                  <a:srgbClr val="FF0000"/>
                </a:solidFill>
                <a:latin typeface="Cambria"/>
                <a:cs typeface="Cambria"/>
              </a:rPr>
              <a:t>($ 115)</a:t>
            </a:r>
          </a:p>
          <a:p>
            <a:pPr marL="12700">
              <a:lnSpc>
                <a:spcPts val="1910"/>
              </a:lnSpc>
              <a:tabLst>
                <a:tab pos="248920" algn="l"/>
              </a:tabLst>
            </a:pPr>
            <a:r>
              <a:rPr lang="en-US" sz="1600" b="1" spc="-25" dirty="0">
                <a:solidFill>
                  <a:schemeClr val="tx1"/>
                </a:solidFill>
                <a:latin typeface="Cambria"/>
                <a:cs typeface="Cambria"/>
              </a:rPr>
              <a:t>$   284</a:t>
            </a:r>
          </a:p>
          <a:p>
            <a:pPr marL="12700">
              <a:lnSpc>
                <a:spcPts val="1910"/>
              </a:lnSpc>
              <a:tabLst>
                <a:tab pos="248920" algn="l"/>
              </a:tabLst>
            </a:pPr>
            <a:r>
              <a:rPr lang="en-US" sz="1600" b="1" spc="-25" dirty="0">
                <a:solidFill>
                  <a:schemeClr val="tx1"/>
                </a:solidFill>
                <a:latin typeface="Cambria"/>
                <a:cs typeface="Cambria"/>
              </a:rPr>
              <a:t>$   169 </a:t>
            </a:r>
            <a:endParaRPr sz="1600" b="1" dirty="0">
              <a:solidFill>
                <a:schemeClr val="tx1"/>
              </a:solidFill>
              <a:latin typeface="Cambria"/>
              <a:cs typeface="Cambria"/>
            </a:endParaRPr>
          </a:p>
        </p:txBody>
      </p:sp>
      <p:pic>
        <p:nvPicPr>
          <p:cNvPr id="7" name="Picture 6" descr="A graph of growth and asset growth&#10;&#10;Description automatically generated">
            <a:extLst>
              <a:ext uri="{FF2B5EF4-FFF2-40B4-BE49-F238E27FC236}">
                <a16:creationId xmlns:a16="http://schemas.microsoft.com/office/drawing/2014/main" id="{9F824FE4-3519-5D00-95E1-173E4A84AB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3526" y="1969960"/>
            <a:ext cx="4869815" cy="2510189"/>
          </a:xfrm>
          <a:prstGeom prst="rect">
            <a:avLst/>
          </a:prstGeom>
        </p:spPr>
      </p:pic>
      <p:sp>
        <p:nvSpPr>
          <p:cNvPr id="8" name="Text Box 2">
            <a:extLst>
              <a:ext uri="{FF2B5EF4-FFF2-40B4-BE49-F238E27FC236}">
                <a16:creationId xmlns:a16="http://schemas.microsoft.com/office/drawing/2014/main" id="{FAB3F784-FB26-A3A6-879F-C633DBA5A4CB}"/>
              </a:ext>
            </a:extLst>
          </p:cNvPr>
          <p:cNvSpPr txBox="1"/>
          <p:nvPr/>
        </p:nvSpPr>
        <p:spPr>
          <a:xfrm>
            <a:off x="7131534" y="4572000"/>
            <a:ext cx="4949190" cy="190098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Total Asset target of $6.4M up from $5.5MM prior year 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Tough investment headwinds in 2023 – anticipating some recovery in 2024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Strong fundraising focus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4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Focus on non-financial members contributions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4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COA, Marketing campaigns, </a:t>
            </a:r>
            <a:r>
              <a:rPr lang="en-US" sz="14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etc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DAFD1F52-0165-5F43-9CBB-076CFCB59999}"/>
              </a:ext>
            </a:extLst>
          </p:cNvPr>
          <p:cNvSpPr/>
          <p:nvPr/>
        </p:nvSpPr>
        <p:spPr>
          <a:xfrm>
            <a:off x="-14289" y="71035"/>
            <a:ext cx="7658101" cy="1003300"/>
          </a:xfrm>
          <a:custGeom>
            <a:avLst/>
            <a:gdLst/>
            <a:ahLst/>
            <a:cxnLst/>
            <a:rect l="l" t="t" r="r" b="b"/>
            <a:pathLst>
              <a:path w="7548880" h="1003300">
                <a:moveTo>
                  <a:pt x="7047149" y="0"/>
                </a:moveTo>
                <a:lnTo>
                  <a:pt x="0" y="0"/>
                </a:lnTo>
                <a:lnTo>
                  <a:pt x="0" y="1003288"/>
                </a:lnTo>
                <a:lnTo>
                  <a:pt x="7047149" y="1003288"/>
                </a:lnTo>
                <a:lnTo>
                  <a:pt x="7548793" y="501643"/>
                </a:lnTo>
                <a:lnTo>
                  <a:pt x="7047149" y="0"/>
                </a:lnTo>
                <a:close/>
              </a:path>
            </a:pathLst>
          </a:custGeom>
          <a:solidFill>
            <a:srgbClr val="96040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15">
            <a:extLst>
              <a:ext uri="{FF2B5EF4-FFF2-40B4-BE49-F238E27FC236}">
                <a16:creationId xmlns:a16="http://schemas.microsoft.com/office/drawing/2014/main" id="{E2FBBDD6-9072-DE48-8400-26C8927E30EE}"/>
              </a:ext>
            </a:extLst>
          </p:cNvPr>
          <p:cNvSpPr txBox="1">
            <a:spLocks/>
          </p:cNvSpPr>
          <p:nvPr/>
        </p:nvSpPr>
        <p:spPr>
          <a:xfrm>
            <a:off x="184913" y="196131"/>
            <a:ext cx="10515600" cy="566822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rgbClr val="960405"/>
                </a:solidFill>
                <a:latin typeface="Cambria"/>
                <a:ea typeface="+mj-ea"/>
                <a:cs typeface="Cambria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600" dirty="0">
                <a:solidFill>
                  <a:schemeClr val="bg1"/>
                </a:solidFill>
                <a:latin typeface="+mj-lt"/>
              </a:rPr>
              <a:t>2024 BUDGETED</a:t>
            </a:r>
            <a:r>
              <a:rPr lang="en-US" sz="3600" spc="-75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spc="-10" dirty="0">
                <a:solidFill>
                  <a:schemeClr val="bg1"/>
                </a:solidFill>
                <a:latin typeface="+mj-lt"/>
              </a:rPr>
              <a:t>FINANCIALS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C47B703-B80C-8340-ACBB-FD0C2289E50C}"/>
              </a:ext>
            </a:extLst>
          </p:cNvPr>
          <p:cNvSpPr/>
          <p:nvPr/>
        </p:nvSpPr>
        <p:spPr>
          <a:xfrm>
            <a:off x="3832212" y="5357635"/>
            <a:ext cx="748937" cy="208279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61603CE-47AD-274F-B71C-457C14BB0268}"/>
              </a:ext>
            </a:extLst>
          </p:cNvPr>
          <p:cNvSpPr/>
          <p:nvPr/>
        </p:nvSpPr>
        <p:spPr>
          <a:xfrm>
            <a:off x="3814761" y="4124220"/>
            <a:ext cx="748937" cy="269966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5E13608-448D-2147-A426-FC8E79C5B54D}"/>
              </a:ext>
            </a:extLst>
          </p:cNvPr>
          <p:cNvSpPr/>
          <p:nvPr/>
        </p:nvSpPr>
        <p:spPr>
          <a:xfrm>
            <a:off x="8417275" y="2758126"/>
            <a:ext cx="748937" cy="350834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ol">
      <a:dk1>
        <a:srgbClr val="000000"/>
      </a:dk1>
      <a:lt1>
        <a:srgbClr val="FFFFFF"/>
      </a:lt1>
      <a:dk2>
        <a:srgbClr val="2D3847"/>
      </a:dk2>
      <a:lt2>
        <a:srgbClr val="E7E6E6"/>
      </a:lt2>
      <a:accent1>
        <a:srgbClr val="260101"/>
      </a:accent1>
      <a:accent2>
        <a:srgbClr val="590202"/>
      </a:accent2>
      <a:accent3>
        <a:srgbClr val="8C0303"/>
      </a:accent3>
      <a:accent4>
        <a:srgbClr val="BF0404"/>
      </a:accent4>
      <a:accent5>
        <a:srgbClr val="F20505"/>
      </a:accent5>
      <a:accent6>
        <a:srgbClr val="071515"/>
      </a:accent6>
      <a:hlink>
        <a:srgbClr val="0563C1"/>
      </a:hlink>
      <a:folHlink>
        <a:srgbClr val="954F72"/>
      </a:folHlink>
    </a:clrScheme>
    <a:fontScheme name="Task 03 - Rework">
      <a:majorFont>
        <a:latin typeface="Montserrat Bold"/>
        <a:ea typeface=""/>
        <a:cs typeface=""/>
      </a:majorFont>
      <a:minorFont>
        <a:latin typeface="Robo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15766</TotalTime>
  <Words>1362</Words>
  <Application>Microsoft Macintosh PowerPoint</Application>
  <PresentationFormat>Widescreen</PresentationFormat>
  <Paragraphs>316</Paragraphs>
  <Slides>16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Arial</vt:lpstr>
      <vt:lpstr>Calibri</vt:lpstr>
      <vt:lpstr>Cambria</vt:lpstr>
      <vt:lpstr>Century Gothic</vt:lpstr>
      <vt:lpstr>Courier New</vt:lpstr>
      <vt:lpstr>HELVETICA LIGHT OBLIQUE</vt:lpstr>
      <vt:lpstr>Lato</vt:lpstr>
      <vt:lpstr>Montserrat Bold</vt:lpstr>
      <vt:lpstr>Roboto Light</vt:lpstr>
      <vt:lpstr>Office Theme</vt:lpstr>
      <vt:lpstr>PowerPoint Presentation</vt:lpstr>
      <vt:lpstr>PowerPoint Presentation</vt:lpstr>
      <vt:lpstr>PowerPoint Presentation</vt:lpstr>
      <vt:lpstr>A REVIEW: 2023 GOALS AND OBJECTIVES</vt:lpstr>
      <vt:lpstr>2023 FINANCIALS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Himatyar Putra</dc:creator>
  <cp:lastModifiedBy>LaTricia Harper Woods</cp:lastModifiedBy>
  <cp:revision>75</cp:revision>
  <dcterms:created xsi:type="dcterms:W3CDTF">2024-01-02T03:20:51Z</dcterms:created>
  <dcterms:modified xsi:type="dcterms:W3CDTF">2025-02-17T19:13:13Z</dcterms:modified>
</cp:coreProperties>
</file>